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89" r:id="rId2"/>
    <p:sldId id="279" r:id="rId3"/>
    <p:sldId id="295" r:id="rId4"/>
    <p:sldId id="282" r:id="rId5"/>
    <p:sldId id="304" r:id="rId6"/>
    <p:sldId id="305" r:id="rId7"/>
    <p:sldId id="306" r:id="rId8"/>
    <p:sldId id="307" r:id="rId9"/>
    <p:sldId id="28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rya Hadinata" initials="WH" lastIdx="1" clrIdx="0">
    <p:extLst>
      <p:ext uri="{19B8F6BF-5375-455C-9EA6-DF929625EA0E}">
        <p15:presenceInfo xmlns:p15="http://schemas.microsoft.com/office/powerpoint/2012/main" userId="S-1-5-21-1004336348-1214440339-725345543-4699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A9B"/>
    <a:srgbClr val="D6EEEE"/>
    <a:srgbClr val="ED7D31"/>
    <a:srgbClr val="F99D1C"/>
    <a:srgbClr val="F8EBD8"/>
    <a:srgbClr val="FED4A0"/>
    <a:srgbClr val="F9DBDB"/>
    <a:srgbClr val="EA3E36"/>
    <a:srgbClr val="81CEC5"/>
    <a:srgbClr val="FDBD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57" autoAdjust="0"/>
    <p:restoredTop sz="94660"/>
  </p:normalViewPr>
  <p:slideViewPr>
    <p:cSldViewPr snapToGrid="0">
      <p:cViewPr varScale="1">
        <p:scale>
          <a:sx n="72" d="100"/>
          <a:sy n="72" d="100"/>
        </p:scale>
        <p:origin x="696" y="7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5757E2-3BDD-4DAA-85FD-47413750B3D2}" type="doc">
      <dgm:prSet loTypeId="urn:microsoft.com/office/officeart/2005/8/layout/process5" loCatId="process" qsTypeId="urn:microsoft.com/office/officeart/2005/8/quickstyle/simple2" qsCatId="simple" csTypeId="urn:microsoft.com/office/officeart/2005/8/colors/colorful1" csCatId="colorful" phldr="1"/>
      <dgm:spPr/>
      <dgm:t>
        <a:bodyPr/>
        <a:lstStyle/>
        <a:p>
          <a:endParaRPr lang="en-US"/>
        </a:p>
      </dgm:t>
    </dgm:pt>
    <dgm:pt modelId="{557585D4-1DDF-4518-B852-E72AF3DB5E29}">
      <dgm:prSet phldrT="[Text]" custT="1"/>
      <dgm:spPr/>
      <dgm:t>
        <a:bodyPr/>
        <a:lstStyle/>
        <a:p>
          <a:pPr algn="ctr"/>
          <a:r>
            <a:rPr lang="en-US" sz="1300" b="1" dirty="0"/>
            <a:t>1. </a:t>
          </a:r>
          <a:r>
            <a:rPr lang="en-US" sz="1300" b="1" dirty="0" err="1"/>
            <a:t>Undangan</a:t>
          </a:r>
          <a:r>
            <a:rPr lang="en-US" sz="1300" b="1" dirty="0"/>
            <a:t>, </a:t>
          </a:r>
          <a:r>
            <a:rPr lang="en-US" sz="1300" b="1" dirty="0" err="1"/>
            <a:t>Pendaftaran</a:t>
          </a:r>
          <a:r>
            <a:rPr lang="en-US" sz="1300" b="1" dirty="0"/>
            <a:t> </a:t>
          </a:r>
          <a:r>
            <a:rPr lang="en-US" sz="1300" b="1" dirty="0" err="1"/>
            <a:t>dan</a:t>
          </a:r>
          <a:r>
            <a:rPr lang="en-US" sz="1300" b="1" dirty="0"/>
            <a:t> </a:t>
          </a:r>
          <a:r>
            <a:rPr lang="en-US" sz="1300" b="1" dirty="0" err="1"/>
            <a:t>Penyampaian</a:t>
          </a:r>
          <a:r>
            <a:rPr lang="en-US" sz="1300" b="1" dirty="0"/>
            <a:t> </a:t>
          </a:r>
          <a:r>
            <a:rPr lang="en-US" sz="1300" b="1" dirty="0" err="1"/>
            <a:t>dokumen</a:t>
          </a:r>
          <a:r>
            <a:rPr lang="en-US" sz="1300" b="1" dirty="0"/>
            <a:t> </a:t>
          </a:r>
          <a:r>
            <a:rPr lang="en-US" sz="1300" b="1" dirty="0" err="1"/>
            <a:t>pendukung</a:t>
          </a:r>
          <a:r>
            <a:rPr lang="en-US" sz="1300" b="1" dirty="0"/>
            <a:t> </a:t>
          </a:r>
          <a:r>
            <a:rPr lang="en-US" sz="1300" b="1" dirty="0" err="1"/>
            <a:t>pengadaan</a:t>
          </a:r>
          <a:r>
            <a:rPr lang="en-US" sz="1300" b="1" dirty="0"/>
            <a:t> (TOR, </a:t>
          </a:r>
          <a:r>
            <a:rPr lang="en-US" sz="1300" b="1" dirty="0" err="1"/>
            <a:t>Dok</a:t>
          </a:r>
          <a:r>
            <a:rPr lang="en-US" sz="1300" b="1" dirty="0"/>
            <a:t> </a:t>
          </a:r>
          <a:r>
            <a:rPr lang="en-US" sz="1300" b="1" dirty="0" err="1"/>
            <a:t>Pengadaan</a:t>
          </a:r>
          <a:r>
            <a:rPr lang="en-US" sz="1300" b="1" dirty="0"/>
            <a:t>, </a:t>
          </a:r>
          <a:r>
            <a:rPr lang="en-US" sz="1300" b="1" dirty="0" err="1"/>
            <a:t>dll</a:t>
          </a:r>
          <a:r>
            <a:rPr lang="en-US" sz="1300" b="1" dirty="0"/>
            <a:t>) </a:t>
          </a:r>
        </a:p>
      </dgm:t>
    </dgm:pt>
    <dgm:pt modelId="{AFC331A3-BDBB-45F6-9BE7-2BBEC9460AB8}" type="parTrans" cxnId="{8D164225-EDF6-43DF-9F6B-9EF20F8BB09C}">
      <dgm:prSet/>
      <dgm:spPr/>
      <dgm:t>
        <a:bodyPr/>
        <a:lstStyle/>
        <a:p>
          <a:endParaRPr lang="en-US" sz="1300">
            <a:solidFill>
              <a:schemeClr val="tx1"/>
            </a:solidFill>
          </a:endParaRPr>
        </a:p>
      </dgm:t>
    </dgm:pt>
    <dgm:pt modelId="{40DDA064-1931-4354-9251-A370B9E9E5A1}" type="sibTrans" cxnId="{8D164225-EDF6-43DF-9F6B-9EF20F8BB09C}">
      <dgm:prSet custT="1"/>
      <dgm:spPr/>
      <dgm:t>
        <a:bodyPr/>
        <a:lstStyle/>
        <a:p>
          <a:endParaRPr lang="en-US" sz="1300" b="1">
            <a:solidFill>
              <a:schemeClr val="tx1"/>
            </a:solidFill>
          </a:endParaRPr>
        </a:p>
      </dgm:t>
    </dgm:pt>
    <dgm:pt modelId="{152ADC73-FEA7-4740-9116-375CDFDB58B8}">
      <dgm:prSet phldrT="[Text]" custT="1"/>
      <dgm:spPr/>
      <dgm:t>
        <a:bodyPr/>
        <a:lstStyle/>
        <a:p>
          <a:r>
            <a:rPr lang="en-US" sz="1300" b="1" dirty="0"/>
            <a:t>2. </a:t>
          </a:r>
          <a:r>
            <a:rPr lang="en-US" sz="1300" b="1" dirty="0" err="1"/>
            <a:t>Penjelasan</a:t>
          </a:r>
          <a:r>
            <a:rPr lang="en-US" sz="1300" b="1" dirty="0"/>
            <a:t> </a:t>
          </a:r>
          <a:r>
            <a:rPr lang="en-US" sz="1300" b="1" dirty="0" err="1"/>
            <a:t>Pengadaan</a:t>
          </a:r>
          <a:r>
            <a:rPr lang="en-US" sz="1300" b="1" dirty="0"/>
            <a:t> / Tanya Jawab</a:t>
          </a:r>
        </a:p>
      </dgm:t>
    </dgm:pt>
    <dgm:pt modelId="{DCAA324A-C487-40F1-8882-61EE7D651E92}" type="parTrans" cxnId="{5128DA20-1286-4422-B64D-7A2D737BC8DF}">
      <dgm:prSet/>
      <dgm:spPr/>
      <dgm:t>
        <a:bodyPr/>
        <a:lstStyle/>
        <a:p>
          <a:endParaRPr lang="en-US" sz="1300">
            <a:solidFill>
              <a:schemeClr val="tx1"/>
            </a:solidFill>
          </a:endParaRPr>
        </a:p>
      </dgm:t>
    </dgm:pt>
    <dgm:pt modelId="{69DFA316-0658-40E1-8068-B9B2364DFBAF}" type="sibTrans" cxnId="{5128DA20-1286-4422-B64D-7A2D737BC8DF}">
      <dgm:prSet custT="1"/>
      <dgm:spPr/>
      <dgm:t>
        <a:bodyPr/>
        <a:lstStyle/>
        <a:p>
          <a:endParaRPr lang="en-US" sz="1300" b="1">
            <a:solidFill>
              <a:schemeClr val="tx1"/>
            </a:solidFill>
          </a:endParaRPr>
        </a:p>
      </dgm:t>
    </dgm:pt>
    <dgm:pt modelId="{28371345-FC8F-45CF-B4D3-E4CEC3E5DE7B}">
      <dgm:prSet phldrT="[Text]" custT="1"/>
      <dgm:spPr/>
      <dgm:t>
        <a:bodyPr/>
        <a:lstStyle/>
        <a:p>
          <a:r>
            <a:rPr lang="en-US" sz="1300" b="1" dirty="0"/>
            <a:t>3. </a:t>
          </a:r>
          <a:r>
            <a:rPr lang="en-US" sz="1300" b="1" dirty="0" err="1"/>
            <a:t>Pemasukan</a:t>
          </a:r>
          <a:r>
            <a:rPr lang="en-US" sz="1300" b="1" dirty="0"/>
            <a:t> Penawaran oleh </a:t>
          </a:r>
          <a:r>
            <a:rPr lang="en-US" sz="1300" b="1" dirty="0" err="1"/>
            <a:t>peserta</a:t>
          </a:r>
          <a:r>
            <a:rPr lang="en-US" sz="1300" b="1" dirty="0"/>
            <a:t> </a:t>
          </a:r>
          <a:r>
            <a:rPr lang="en-US" sz="1300" b="1" dirty="0" err="1"/>
            <a:t>melalui</a:t>
          </a:r>
          <a:r>
            <a:rPr lang="en-US" sz="1300" b="1" dirty="0"/>
            <a:t> email dan Eproc</a:t>
          </a:r>
        </a:p>
      </dgm:t>
    </dgm:pt>
    <dgm:pt modelId="{404C58C3-7083-4054-A54A-7BB2A2FEC02F}" type="parTrans" cxnId="{6F5BC9F1-AC7F-4ABC-B4E1-9574527370A5}">
      <dgm:prSet/>
      <dgm:spPr/>
      <dgm:t>
        <a:bodyPr/>
        <a:lstStyle/>
        <a:p>
          <a:endParaRPr lang="en-US" sz="1300">
            <a:solidFill>
              <a:schemeClr val="tx1"/>
            </a:solidFill>
          </a:endParaRPr>
        </a:p>
      </dgm:t>
    </dgm:pt>
    <dgm:pt modelId="{52FA883F-7324-4A8C-8882-F9278022A0EC}" type="sibTrans" cxnId="{6F5BC9F1-AC7F-4ABC-B4E1-9574527370A5}">
      <dgm:prSet custT="1"/>
      <dgm:spPr/>
      <dgm:t>
        <a:bodyPr/>
        <a:lstStyle/>
        <a:p>
          <a:endParaRPr lang="en-US" sz="1300" b="1">
            <a:solidFill>
              <a:schemeClr val="tx1"/>
            </a:solidFill>
          </a:endParaRPr>
        </a:p>
      </dgm:t>
    </dgm:pt>
    <dgm:pt modelId="{E343441C-0650-405F-90DA-75D491A8101E}">
      <dgm:prSet custT="1"/>
      <dgm:spPr/>
      <dgm:t>
        <a:bodyPr/>
        <a:lstStyle/>
        <a:p>
          <a:r>
            <a:rPr lang="en-US" sz="1300" b="1" dirty="0"/>
            <a:t>7. </a:t>
          </a:r>
          <a:r>
            <a:rPr lang="en-US" sz="1300" b="1" dirty="0" err="1"/>
            <a:t>Negosiasi</a:t>
          </a:r>
          <a:r>
            <a:rPr lang="en-US" sz="1300" b="1" dirty="0"/>
            <a:t> </a:t>
          </a:r>
          <a:r>
            <a:rPr lang="en-US" sz="1300" b="1" dirty="0" err="1"/>
            <a:t>dengan</a:t>
          </a:r>
          <a:r>
            <a:rPr lang="en-US" sz="1300" b="1" dirty="0"/>
            <a:t> </a:t>
          </a:r>
          <a:r>
            <a:rPr lang="en-US" sz="1300" b="1" dirty="0" err="1"/>
            <a:t>peserta</a:t>
          </a:r>
          <a:r>
            <a:rPr lang="en-US" sz="1300" b="1" dirty="0"/>
            <a:t> yang </a:t>
          </a:r>
          <a:r>
            <a:rPr lang="en-US" sz="1300" b="1" dirty="0" err="1"/>
            <a:t>mendapatkan</a:t>
          </a:r>
          <a:r>
            <a:rPr lang="en-US" sz="1300" b="1" dirty="0"/>
            <a:t> </a:t>
          </a:r>
          <a:r>
            <a:rPr lang="en-US" sz="1300" b="1" dirty="0" err="1"/>
            <a:t>nilai</a:t>
          </a:r>
          <a:r>
            <a:rPr lang="en-US" sz="1300" b="1" dirty="0"/>
            <a:t> </a:t>
          </a:r>
          <a:r>
            <a:rPr lang="en-US" sz="1300" b="1" dirty="0" err="1"/>
            <a:t>terbaik</a:t>
          </a:r>
          <a:r>
            <a:rPr lang="en-US" sz="1300" b="1" dirty="0"/>
            <a:t> (Calon </a:t>
          </a:r>
          <a:r>
            <a:rPr lang="en-US" sz="1300" b="1" dirty="0" err="1"/>
            <a:t>Pemenang</a:t>
          </a:r>
          <a:r>
            <a:rPr lang="en-US" sz="1300" b="1" dirty="0"/>
            <a:t> 1) </a:t>
          </a:r>
          <a:r>
            <a:rPr lang="en-US" sz="1300" b="1" dirty="0" err="1"/>
            <a:t>melalui</a:t>
          </a:r>
          <a:r>
            <a:rPr lang="en-US" sz="1300" b="1" dirty="0"/>
            <a:t> e-SCM </a:t>
          </a:r>
          <a:r>
            <a:rPr lang="en-US" sz="1300" b="1" dirty="0" err="1"/>
            <a:t>Antam</a:t>
          </a:r>
          <a:r>
            <a:rPr lang="en-US" sz="1300" b="1" dirty="0"/>
            <a:t> </a:t>
          </a:r>
        </a:p>
      </dgm:t>
    </dgm:pt>
    <dgm:pt modelId="{4C82558F-92D0-4780-95FC-235317C64878}" type="parTrans" cxnId="{011DECE9-C2CB-4617-BEDA-BBFE243B0691}">
      <dgm:prSet/>
      <dgm:spPr/>
      <dgm:t>
        <a:bodyPr/>
        <a:lstStyle/>
        <a:p>
          <a:endParaRPr lang="en-US" sz="1300">
            <a:solidFill>
              <a:schemeClr val="tx1"/>
            </a:solidFill>
          </a:endParaRPr>
        </a:p>
      </dgm:t>
    </dgm:pt>
    <dgm:pt modelId="{FB1887A9-98D7-419C-8C6A-61F24559A554}" type="sibTrans" cxnId="{011DECE9-C2CB-4617-BEDA-BBFE243B0691}">
      <dgm:prSet custT="1"/>
      <dgm:spPr/>
      <dgm:t>
        <a:bodyPr/>
        <a:lstStyle/>
        <a:p>
          <a:endParaRPr lang="en-US" sz="1300" b="1">
            <a:solidFill>
              <a:schemeClr val="tx1"/>
            </a:solidFill>
          </a:endParaRPr>
        </a:p>
      </dgm:t>
    </dgm:pt>
    <dgm:pt modelId="{0FE242F7-0899-45E7-9F26-1F6C2439BBB3}">
      <dgm:prSet custT="1"/>
      <dgm:spPr/>
      <dgm:t>
        <a:bodyPr/>
        <a:lstStyle/>
        <a:p>
          <a:r>
            <a:rPr lang="en-US" sz="1300" b="1" dirty="0"/>
            <a:t>8. Surat </a:t>
          </a:r>
          <a:r>
            <a:rPr lang="en-US" sz="1300" b="1" dirty="0" err="1"/>
            <a:t>Penunjukan</a:t>
          </a:r>
          <a:r>
            <a:rPr lang="en-US" sz="1300" b="1" dirty="0"/>
            <a:t> </a:t>
          </a:r>
          <a:r>
            <a:rPr lang="en-US" sz="1300" b="1" dirty="0" err="1"/>
            <a:t>bagi</a:t>
          </a:r>
          <a:r>
            <a:rPr lang="en-US" sz="1300" b="1" dirty="0"/>
            <a:t> </a:t>
          </a:r>
          <a:r>
            <a:rPr lang="en-US" sz="1300" b="1" dirty="0" err="1"/>
            <a:t>pemenang</a:t>
          </a:r>
          <a:r>
            <a:rPr lang="en-US" sz="1300" b="1" dirty="0"/>
            <a:t> </a:t>
          </a:r>
          <a:r>
            <a:rPr lang="en-US" sz="1300" b="1" dirty="0" err="1"/>
            <a:t>dan</a:t>
          </a:r>
          <a:r>
            <a:rPr lang="en-US" sz="1300" b="1" dirty="0"/>
            <a:t> proses </a:t>
          </a:r>
          <a:r>
            <a:rPr lang="en-US" sz="1300" b="1" dirty="0" err="1"/>
            <a:t>lanjut</a:t>
          </a:r>
          <a:r>
            <a:rPr lang="en-US" sz="1300" b="1" dirty="0"/>
            <a:t> </a:t>
          </a:r>
          <a:r>
            <a:rPr lang="en-US" sz="1300" b="1" dirty="0" err="1"/>
            <a:t>pembuatan</a:t>
          </a:r>
          <a:r>
            <a:rPr lang="en-US" sz="1300" b="1" dirty="0"/>
            <a:t> </a:t>
          </a:r>
          <a:r>
            <a:rPr lang="en-US" sz="1300" b="1" dirty="0" err="1"/>
            <a:t>Kontrak</a:t>
          </a:r>
          <a:r>
            <a:rPr lang="en-US" sz="1300" b="1" dirty="0"/>
            <a:t>/ PO</a:t>
          </a:r>
        </a:p>
      </dgm:t>
    </dgm:pt>
    <dgm:pt modelId="{D6801F51-7F87-4383-8CF8-6022639BE355}" type="parTrans" cxnId="{E4FA1BE0-69E7-4BE7-89A8-70B4BC4A0136}">
      <dgm:prSet/>
      <dgm:spPr/>
      <dgm:t>
        <a:bodyPr/>
        <a:lstStyle/>
        <a:p>
          <a:endParaRPr lang="en-US" sz="1300">
            <a:solidFill>
              <a:schemeClr val="tx1"/>
            </a:solidFill>
          </a:endParaRPr>
        </a:p>
      </dgm:t>
    </dgm:pt>
    <dgm:pt modelId="{2485B66D-6A1C-4678-8E9B-10E10674434C}" type="sibTrans" cxnId="{E4FA1BE0-69E7-4BE7-89A8-70B4BC4A0136}">
      <dgm:prSet/>
      <dgm:spPr/>
      <dgm:t>
        <a:bodyPr/>
        <a:lstStyle/>
        <a:p>
          <a:endParaRPr lang="en-US" sz="1300">
            <a:solidFill>
              <a:schemeClr val="tx1"/>
            </a:solidFill>
          </a:endParaRPr>
        </a:p>
      </dgm:t>
    </dgm:pt>
    <dgm:pt modelId="{8CFC7772-2FB3-4B40-8DB4-FC136C579542}">
      <dgm:prSet phldrT="[Text]" custT="1"/>
      <dgm:spPr/>
      <dgm:t>
        <a:bodyPr/>
        <a:lstStyle/>
        <a:p>
          <a:r>
            <a:rPr lang="en-US" sz="1300" b="1" dirty="0"/>
            <a:t>4. Evaluasi Penawaran Peserta </a:t>
          </a:r>
          <a:r>
            <a:rPr lang="en-US" sz="1300" b="1" dirty="0" err="1"/>
            <a:t>Sampul</a:t>
          </a:r>
          <a:r>
            <a:rPr lang="en-US" sz="1300" b="1" dirty="0"/>
            <a:t> 1 (Administrasi, Teknis)</a:t>
          </a:r>
        </a:p>
      </dgm:t>
    </dgm:pt>
    <dgm:pt modelId="{4B60FE6C-9AD8-48D3-ADF7-58D93A82DE0E}" type="parTrans" cxnId="{F3BA3C34-11E2-451B-B92E-5587E6AF2444}">
      <dgm:prSet/>
      <dgm:spPr/>
      <dgm:t>
        <a:bodyPr/>
        <a:lstStyle/>
        <a:p>
          <a:endParaRPr lang="en-US"/>
        </a:p>
      </dgm:t>
    </dgm:pt>
    <dgm:pt modelId="{C797719E-D2E6-4C33-BC52-8FE0C8602DC5}" type="sibTrans" cxnId="{F3BA3C34-11E2-451B-B92E-5587E6AF2444}">
      <dgm:prSet/>
      <dgm:spPr/>
      <dgm:t>
        <a:bodyPr/>
        <a:lstStyle/>
        <a:p>
          <a:endParaRPr lang="en-US" dirty="0"/>
        </a:p>
      </dgm:t>
    </dgm:pt>
    <dgm:pt modelId="{33BC327B-9FE7-4126-A78D-694E1F67DB19}">
      <dgm:prSet phldrT="[Text]" custT="1"/>
      <dgm:spPr/>
      <dgm:t>
        <a:bodyPr/>
        <a:lstStyle/>
        <a:p>
          <a:r>
            <a:rPr lang="en-US" sz="1300" b="1" dirty="0"/>
            <a:t>6. </a:t>
          </a:r>
          <a:r>
            <a:rPr lang="en-US" sz="1300" b="1" dirty="0" err="1"/>
            <a:t>Pengumuman</a:t>
          </a:r>
          <a:r>
            <a:rPr lang="en-US" sz="1300" b="1" dirty="0"/>
            <a:t> Hasil Proses Pengadaan </a:t>
          </a:r>
        </a:p>
        <a:p>
          <a:r>
            <a:rPr lang="en-US" sz="1300" b="1" dirty="0"/>
            <a:t>- </a:t>
          </a:r>
          <a:r>
            <a:rPr lang="en-US" sz="1300" b="1" dirty="0" err="1"/>
            <a:t>Peserta</a:t>
          </a:r>
          <a:r>
            <a:rPr lang="en-US" sz="1300" b="1" dirty="0"/>
            <a:t> Pemenang</a:t>
          </a:r>
        </a:p>
        <a:p>
          <a:r>
            <a:rPr lang="en-US" sz="1300" b="1" dirty="0"/>
            <a:t>- </a:t>
          </a:r>
          <a:r>
            <a:rPr lang="en-US" sz="1300" b="1" dirty="0" err="1"/>
            <a:t>Peserta</a:t>
          </a:r>
          <a:r>
            <a:rPr lang="en-US" sz="1300" b="1" dirty="0"/>
            <a:t> </a:t>
          </a:r>
          <a:r>
            <a:rPr lang="en-US" sz="1300" b="1" dirty="0" err="1"/>
            <a:t>Tidak</a:t>
          </a:r>
          <a:r>
            <a:rPr lang="en-US" sz="1300" b="1" dirty="0"/>
            <a:t> Lolos </a:t>
          </a:r>
        </a:p>
      </dgm:t>
    </dgm:pt>
    <dgm:pt modelId="{603AA4B4-863B-4EC9-AF09-29DA982B9BCD}" type="parTrans" cxnId="{67DC2677-A52C-425F-8283-BC593744AA02}">
      <dgm:prSet/>
      <dgm:spPr/>
      <dgm:t>
        <a:bodyPr/>
        <a:lstStyle/>
        <a:p>
          <a:endParaRPr lang="en-US"/>
        </a:p>
      </dgm:t>
    </dgm:pt>
    <dgm:pt modelId="{13DE78DF-771D-4B0F-B941-ADFB6246ABE1}" type="sibTrans" cxnId="{67DC2677-A52C-425F-8283-BC593744AA02}">
      <dgm:prSet/>
      <dgm:spPr/>
      <dgm:t>
        <a:bodyPr/>
        <a:lstStyle/>
        <a:p>
          <a:endParaRPr lang="en-US"/>
        </a:p>
      </dgm:t>
    </dgm:pt>
    <dgm:pt modelId="{E6692C93-D7BE-4136-99FB-18829DFFA251}">
      <dgm:prSet phldrT="[Text]" custT="1"/>
      <dgm:spPr/>
      <dgm:t>
        <a:bodyPr/>
        <a:lstStyle/>
        <a:p>
          <a:r>
            <a:rPr lang="en-US" sz="1300" b="1" dirty="0"/>
            <a:t>5. </a:t>
          </a:r>
          <a:r>
            <a:rPr lang="en-US" sz="1300" b="1" dirty="0" err="1"/>
            <a:t>Evaluasi</a:t>
          </a:r>
          <a:r>
            <a:rPr lang="en-US" sz="1300" b="1" dirty="0"/>
            <a:t> Penawaran </a:t>
          </a:r>
          <a:r>
            <a:rPr lang="en-US" sz="1300" b="1" dirty="0" err="1"/>
            <a:t>Sampul</a:t>
          </a:r>
          <a:r>
            <a:rPr lang="en-US" sz="1300" b="1" dirty="0"/>
            <a:t> 2 (Harga)</a:t>
          </a:r>
        </a:p>
      </dgm:t>
    </dgm:pt>
    <dgm:pt modelId="{1949189B-FFB1-4892-A908-944ADB9F00FE}" type="parTrans" cxnId="{3699784D-F929-4506-98CF-1B8B41A5F351}">
      <dgm:prSet/>
      <dgm:spPr/>
      <dgm:t>
        <a:bodyPr/>
        <a:lstStyle/>
        <a:p>
          <a:endParaRPr lang="en-ID"/>
        </a:p>
      </dgm:t>
    </dgm:pt>
    <dgm:pt modelId="{420B9A8E-529B-4462-8A19-3273EC51E704}" type="sibTrans" cxnId="{3699784D-F929-4506-98CF-1B8B41A5F351}">
      <dgm:prSet/>
      <dgm:spPr/>
      <dgm:t>
        <a:bodyPr/>
        <a:lstStyle/>
        <a:p>
          <a:endParaRPr lang="en-ID"/>
        </a:p>
      </dgm:t>
    </dgm:pt>
    <dgm:pt modelId="{E0E74F1B-2727-42FA-AAB7-05D7CB965CDE}" type="pres">
      <dgm:prSet presAssocID="{4E5757E2-3BDD-4DAA-85FD-47413750B3D2}" presName="diagram" presStyleCnt="0">
        <dgm:presLayoutVars>
          <dgm:dir/>
          <dgm:resizeHandles val="exact"/>
        </dgm:presLayoutVars>
      </dgm:prSet>
      <dgm:spPr/>
    </dgm:pt>
    <dgm:pt modelId="{80F48887-9634-4FAE-8013-C4B0EDCF0263}" type="pres">
      <dgm:prSet presAssocID="{557585D4-1DDF-4518-B852-E72AF3DB5E29}" presName="node" presStyleLbl="node1" presStyleIdx="0" presStyleCnt="8" custScaleX="123940" custLinFactX="-8734" custLinFactNeighborX="-100000" custLinFactNeighborY="-1290">
        <dgm:presLayoutVars>
          <dgm:bulletEnabled val="1"/>
        </dgm:presLayoutVars>
      </dgm:prSet>
      <dgm:spPr/>
    </dgm:pt>
    <dgm:pt modelId="{F651A544-5083-496B-B357-4771B7399A98}" type="pres">
      <dgm:prSet presAssocID="{40DDA064-1931-4354-9251-A370B9E9E5A1}" presName="sibTrans" presStyleLbl="sibTrans2D1" presStyleIdx="0" presStyleCnt="7"/>
      <dgm:spPr/>
    </dgm:pt>
    <dgm:pt modelId="{465D5531-E1E1-4354-937C-527E8AAA1D2C}" type="pres">
      <dgm:prSet presAssocID="{40DDA064-1931-4354-9251-A370B9E9E5A1}" presName="connectorText" presStyleLbl="sibTrans2D1" presStyleIdx="0" presStyleCnt="7"/>
      <dgm:spPr/>
    </dgm:pt>
    <dgm:pt modelId="{FFE160F8-5365-46CA-BB1E-F591E8B3E658}" type="pres">
      <dgm:prSet presAssocID="{152ADC73-FEA7-4740-9116-375CDFDB58B8}" presName="node" presStyleLbl="node1" presStyleIdx="1" presStyleCnt="8" custLinFactNeighborX="-12458" custLinFactNeighborY="38">
        <dgm:presLayoutVars>
          <dgm:bulletEnabled val="1"/>
        </dgm:presLayoutVars>
      </dgm:prSet>
      <dgm:spPr/>
    </dgm:pt>
    <dgm:pt modelId="{0E3DD131-18ED-4754-AA85-751DCBB5AF64}" type="pres">
      <dgm:prSet presAssocID="{69DFA316-0658-40E1-8068-B9B2364DFBAF}" presName="sibTrans" presStyleLbl="sibTrans2D1" presStyleIdx="1" presStyleCnt="7" custAng="21506491"/>
      <dgm:spPr/>
    </dgm:pt>
    <dgm:pt modelId="{6AC252EA-F64C-42EE-B6D3-A0F13E7E3D4C}" type="pres">
      <dgm:prSet presAssocID="{69DFA316-0658-40E1-8068-B9B2364DFBAF}" presName="connectorText" presStyleLbl="sibTrans2D1" presStyleIdx="1" presStyleCnt="7"/>
      <dgm:spPr/>
    </dgm:pt>
    <dgm:pt modelId="{1349F9ED-C9B4-4893-A022-68F71C5BE3E9}" type="pres">
      <dgm:prSet presAssocID="{28371345-FC8F-45CF-B4D3-E4CEC3E5DE7B}" presName="node" presStyleLbl="node1" presStyleIdx="2" presStyleCnt="8" custLinFactNeighborX="-30544" custLinFactNeighborY="3343">
        <dgm:presLayoutVars>
          <dgm:bulletEnabled val="1"/>
        </dgm:presLayoutVars>
      </dgm:prSet>
      <dgm:spPr/>
    </dgm:pt>
    <dgm:pt modelId="{46A09281-DDE0-409F-99D2-6B30F0E32F14}" type="pres">
      <dgm:prSet presAssocID="{52FA883F-7324-4A8C-8882-F9278022A0EC}" presName="sibTrans" presStyleLbl="sibTrans2D1" presStyleIdx="2" presStyleCnt="7" custAng="82080"/>
      <dgm:spPr/>
    </dgm:pt>
    <dgm:pt modelId="{B7828E03-7A83-4A0D-9FEE-4A280FB03927}" type="pres">
      <dgm:prSet presAssocID="{52FA883F-7324-4A8C-8882-F9278022A0EC}" presName="connectorText" presStyleLbl="sibTrans2D1" presStyleIdx="2" presStyleCnt="7"/>
      <dgm:spPr/>
    </dgm:pt>
    <dgm:pt modelId="{9C999732-5877-4D36-A8C8-AC8F15606968}" type="pres">
      <dgm:prSet presAssocID="{8CFC7772-2FB3-4B40-8DB4-FC136C579542}" presName="node" presStyleLbl="node1" presStyleIdx="3" presStyleCnt="8" custLinFactNeighborX="-10132">
        <dgm:presLayoutVars>
          <dgm:bulletEnabled val="1"/>
        </dgm:presLayoutVars>
      </dgm:prSet>
      <dgm:spPr/>
    </dgm:pt>
    <dgm:pt modelId="{6F64A655-BE96-4237-ACE4-38E16B8C1D19}" type="pres">
      <dgm:prSet presAssocID="{C797719E-D2E6-4C33-BC52-8FE0C8602DC5}" presName="sibTrans" presStyleLbl="sibTrans2D1" presStyleIdx="3" presStyleCnt="7" custAng="347128" custScaleX="119239" custLinFactNeighborX="3266" custLinFactNeighborY="4768"/>
      <dgm:spPr/>
    </dgm:pt>
    <dgm:pt modelId="{D4480DE0-4BD7-426A-96C7-A9DA29F3A75E}" type="pres">
      <dgm:prSet presAssocID="{C797719E-D2E6-4C33-BC52-8FE0C8602DC5}" presName="connectorText" presStyleLbl="sibTrans2D1" presStyleIdx="3" presStyleCnt="7"/>
      <dgm:spPr/>
    </dgm:pt>
    <dgm:pt modelId="{FF003BFD-96DA-4EA8-9712-F266F03E5205}" type="pres">
      <dgm:prSet presAssocID="{E6692C93-D7BE-4136-99FB-18829DFFA251}" presName="node" presStyleLbl="node1" presStyleIdx="4" presStyleCnt="8">
        <dgm:presLayoutVars>
          <dgm:bulletEnabled val="1"/>
        </dgm:presLayoutVars>
      </dgm:prSet>
      <dgm:spPr/>
    </dgm:pt>
    <dgm:pt modelId="{36214730-32B0-4127-9468-65AC3D0F4F85}" type="pres">
      <dgm:prSet presAssocID="{420B9A8E-529B-4462-8A19-3273EC51E704}" presName="sibTrans" presStyleLbl="sibTrans2D1" presStyleIdx="4" presStyleCnt="7" custScaleX="124915" custLinFactNeighborX="-14351" custLinFactNeighborY="4883"/>
      <dgm:spPr/>
    </dgm:pt>
    <dgm:pt modelId="{E0969819-90F6-45E2-B197-87BAB698D1B3}" type="pres">
      <dgm:prSet presAssocID="{420B9A8E-529B-4462-8A19-3273EC51E704}" presName="connectorText" presStyleLbl="sibTrans2D1" presStyleIdx="4" presStyleCnt="7"/>
      <dgm:spPr/>
    </dgm:pt>
    <dgm:pt modelId="{A6400621-A0FD-472E-9D45-8E2FC3E35878}" type="pres">
      <dgm:prSet presAssocID="{33BC327B-9FE7-4126-A78D-694E1F67DB19}" presName="node" presStyleLbl="node1" presStyleIdx="5" presStyleCnt="8" custLinFactNeighborX="-6003" custLinFactNeighborY="3419">
        <dgm:presLayoutVars>
          <dgm:bulletEnabled val="1"/>
        </dgm:presLayoutVars>
      </dgm:prSet>
      <dgm:spPr/>
    </dgm:pt>
    <dgm:pt modelId="{3D9D6F8B-8C91-421B-A59B-3F8EE9417732}" type="pres">
      <dgm:prSet presAssocID="{13DE78DF-771D-4B0F-B941-ADFB6246ABE1}" presName="sibTrans" presStyleLbl="sibTrans2D1" presStyleIdx="5" presStyleCnt="7" custScaleX="131583" custLinFactNeighborX="-5532" custLinFactNeighborY="6185"/>
      <dgm:spPr/>
    </dgm:pt>
    <dgm:pt modelId="{74D4053C-D876-4656-89ED-8B8BC4B0C76F}" type="pres">
      <dgm:prSet presAssocID="{13DE78DF-771D-4B0F-B941-ADFB6246ABE1}" presName="connectorText" presStyleLbl="sibTrans2D1" presStyleIdx="5" presStyleCnt="7"/>
      <dgm:spPr/>
    </dgm:pt>
    <dgm:pt modelId="{AF2488F9-6A0F-4417-B603-81EC3B490075}" type="pres">
      <dgm:prSet presAssocID="{E343441C-0650-405F-90DA-75D491A8101E}" presName="node" presStyleLbl="node1" presStyleIdx="6" presStyleCnt="8" custScaleX="127050" custLinFactNeighborX="-8424" custLinFactNeighborY="11689">
        <dgm:presLayoutVars>
          <dgm:bulletEnabled val="1"/>
        </dgm:presLayoutVars>
      </dgm:prSet>
      <dgm:spPr/>
    </dgm:pt>
    <dgm:pt modelId="{1D4A7A91-804C-4ABF-AA48-CB4107696474}" type="pres">
      <dgm:prSet presAssocID="{FB1887A9-98D7-419C-8C6A-61F24559A554}" presName="sibTrans" presStyleLbl="sibTrans2D1" presStyleIdx="6" presStyleCnt="7" custScaleX="106546" custLinFactNeighborX="-23047" custLinFactNeighborY="9257"/>
      <dgm:spPr/>
    </dgm:pt>
    <dgm:pt modelId="{5AE43964-3EE0-4258-8216-AD58C55A1340}" type="pres">
      <dgm:prSet presAssocID="{FB1887A9-98D7-419C-8C6A-61F24559A554}" presName="connectorText" presStyleLbl="sibTrans2D1" presStyleIdx="6" presStyleCnt="7"/>
      <dgm:spPr/>
    </dgm:pt>
    <dgm:pt modelId="{9534F484-F5D2-4AD5-B18E-3C5246B9B7C5}" type="pres">
      <dgm:prSet presAssocID="{0FE242F7-0899-45E7-9F26-1F6C2439BBB3}" presName="node" presStyleLbl="node1" presStyleIdx="7" presStyleCnt="8" custScaleX="125848" custLinFactNeighborX="-96842" custLinFactNeighborY="2869">
        <dgm:presLayoutVars>
          <dgm:bulletEnabled val="1"/>
        </dgm:presLayoutVars>
      </dgm:prSet>
      <dgm:spPr/>
    </dgm:pt>
  </dgm:ptLst>
  <dgm:cxnLst>
    <dgm:cxn modelId="{9BE68D02-268C-4374-B75D-DD36EF47F1DC}" type="presOf" srcId="{13DE78DF-771D-4B0F-B941-ADFB6246ABE1}" destId="{3D9D6F8B-8C91-421B-A59B-3F8EE9417732}" srcOrd="0" destOrd="0" presId="urn:microsoft.com/office/officeart/2005/8/layout/process5"/>
    <dgm:cxn modelId="{D8EA001A-D7FA-4E18-9B1E-5ED41A97EEAE}" type="presOf" srcId="{52FA883F-7324-4A8C-8882-F9278022A0EC}" destId="{46A09281-DDE0-409F-99D2-6B30F0E32F14}" srcOrd="0" destOrd="0" presId="urn:microsoft.com/office/officeart/2005/8/layout/process5"/>
    <dgm:cxn modelId="{613D291D-27A9-4DE0-BCF6-F88CAA78E7BD}" type="presOf" srcId="{E343441C-0650-405F-90DA-75D491A8101E}" destId="{AF2488F9-6A0F-4417-B603-81EC3B490075}" srcOrd="0" destOrd="0" presId="urn:microsoft.com/office/officeart/2005/8/layout/process5"/>
    <dgm:cxn modelId="{5128DA20-1286-4422-B64D-7A2D737BC8DF}" srcId="{4E5757E2-3BDD-4DAA-85FD-47413750B3D2}" destId="{152ADC73-FEA7-4740-9116-375CDFDB58B8}" srcOrd="1" destOrd="0" parTransId="{DCAA324A-C487-40F1-8882-61EE7D651E92}" sibTransId="{69DFA316-0658-40E1-8068-B9B2364DFBAF}"/>
    <dgm:cxn modelId="{8D164225-EDF6-43DF-9F6B-9EF20F8BB09C}" srcId="{4E5757E2-3BDD-4DAA-85FD-47413750B3D2}" destId="{557585D4-1DDF-4518-B852-E72AF3DB5E29}" srcOrd="0" destOrd="0" parTransId="{AFC331A3-BDBB-45F6-9BE7-2BBEC9460AB8}" sibTransId="{40DDA064-1931-4354-9251-A370B9E9E5A1}"/>
    <dgm:cxn modelId="{53503C29-3320-415C-92FA-4D0E2048BE51}" type="presOf" srcId="{40DDA064-1931-4354-9251-A370B9E9E5A1}" destId="{465D5531-E1E1-4354-937C-527E8AAA1D2C}" srcOrd="1" destOrd="0" presId="urn:microsoft.com/office/officeart/2005/8/layout/process5"/>
    <dgm:cxn modelId="{F3BA3C34-11E2-451B-B92E-5587E6AF2444}" srcId="{4E5757E2-3BDD-4DAA-85FD-47413750B3D2}" destId="{8CFC7772-2FB3-4B40-8DB4-FC136C579542}" srcOrd="3" destOrd="0" parTransId="{4B60FE6C-9AD8-48D3-ADF7-58D93A82DE0E}" sibTransId="{C797719E-D2E6-4C33-BC52-8FE0C8602DC5}"/>
    <dgm:cxn modelId="{EC75233C-2F0C-4435-AD72-25EB7C4F00AB}" type="presOf" srcId="{52FA883F-7324-4A8C-8882-F9278022A0EC}" destId="{B7828E03-7A83-4A0D-9FEE-4A280FB03927}" srcOrd="1" destOrd="0" presId="urn:microsoft.com/office/officeart/2005/8/layout/process5"/>
    <dgm:cxn modelId="{35544A5C-D41D-4653-BC99-559D682A60EC}" type="presOf" srcId="{33BC327B-9FE7-4126-A78D-694E1F67DB19}" destId="{A6400621-A0FD-472E-9D45-8E2FC3E35878}" srcOrd="0" destOrd="0" presId="urn:microsoft.com/office/officeart/2005/8/layout/process5"/>
    <dgm:cxn modelId="{32987E5C-00B4-4279-942D-10E8AE7CB662}" type="presOf" srcId="{C797719E-D2E6-4C33-BC52-8FE0C8602DC5}" destId="{6F64A655-BE96-4237-ACE4-38E16B8C1D19}" srcOrd="0" destOrd="0" presId="urn:microsoft.com/office/officeart/2005/8/layout/process5"/>
    <dgm:cxn modelId="{F039E860-1986-45E7-BCB2-1FF362718791}" type="presOf" srcId="{69DFA316-0658-40E1-8068-B9B2364DFBAF}" destId="{6AC252EA-F64C-42EE-B6D3-A0F13E7E3D4C}" srcOrd="1" destOrd="0" presId="urn:microsoft.com/office/officeart/2005/8/layout/process5"/>
    <dgm:cxn modelId="{2F25CD66-9CDC-41A7-B4EC-28E93CC06419}" type="presOf" srcId="{8CFC7772-2FB3-4B40-8DB4-FC136C579542}" destId="{9C999732-5877-4D36-A8C8-AC8F15606968}" srcOrd="0" destOrd="0" presId="urn:microsoft.com/office/officeart/2005/8/layout/process5"/>
    <dgm:cxn modelId="{3699784D-F929-4506-98CF-1B8B41A5F351}" srcId="{4E5757E2-3BDD-4DAA-85FD-47413750B3D2}" destId="{E6692C93-D7BE-4136-99FB-18829DFFA251}" srcOrd="4" destOrd="0" parTransId="{1949189B-FFB1-4892-A908-944ADB9F00FE}" sibTransId="{420B9A8E-529B-4462-8A19-3273EC51E704}"/>
    <dgm:cxn modelId="{67DC2677-A52C-425F-8283-BC593744AA02}" srcId="{4E5757E2-3BDD-4DAA-85FD-47413750B3D2}" destId="{33BC327B-9FE7-4126-A78D-694E1F67DB19}" srcOrd="5" destOrd="0" parTransId="{603AA4B4-863B-4EC9-AF09-29DA982B9BCD}" sibTransId="{13DE78DF-771D-4B0F-B941-ADFB6246ABE1}"/>
    <dgm:cxn modelId="{190A3B5A-034A-4F25-850F-F44834D6CB06}" type="presOf" srcId="{FB1887A9-98D7-419C-8C6A-61F24559A554}" destId="{1D4A7A91-804C-4ABF-AA48-CB4107696474}" srcOrd="0" destOrd="0" presId="urn:microsoft.com/office/officeart/2005/8/layout/process5"/>
    <dgm:cxn modelId="{415BE082-6D96-49A9-8F80-292E17B801B8}" type="presOf" srcId="{E6692C93-D7BE-4136-99FB-18829DFFA251}" destId="{FF003BFD-96DA-4EA8-9712-F266F03E5205}" srcOrd="0" destOrd="0" presId="urn:microsoft.com/office/officeart/2005/8/layout/process5"/>
    <dgm:cxn modelId="{3FD24C87-5026-4BBC-91F8-F2F257854F77}" type="presOf" srcId="{420B9A8E-529B-4462-8A19-3273EC51E704}" destId="{E0969819-90F6-45E2-B197-87BAB698D1B3}" srcOrd="1" destOrd="0" presId="urn:microsoft.com/office/officeart/2005/8/layout/process5"/>
    <dgm:cxn modelId="{FE0BC78F-0B93-429E-967D-47F7F6EB7491}" type="presOf" srcId="{FB1887A9-98D7-419C-8C6A-61F24559A554}" destId="{5AE43964-3EE0-4258-8216-AD58C55A1340}" srcOrd="1" destOrd="0" presId="urn:microsoft.com/office/officeart/2005/8/layout/process5"/>
    <dgm:cxn modelId="{4DD87990-A7F6-407D-BB27-6ADB7DFC69EC}" type="presOf" srcId="{0FE242F7-0899-45E7-9F26-1F6C2439BBB3}" destId="{9534F484-F5D2-4AD5-B18E-3C5246B9B7C5}" srcOrd="0" destOrd="0" presId="urn:microsoft.com/office/officeart/2005/8/layout/process5"/>
    <dgm:cxn modelId="{1C1831AD-A9B1-4C1C-B024-B32CB21698DA}" type="presOf" srcId="{69DFA316-0658-40E1-8068-B9B2364DFBAF}" destId="{0E3DD131-18ED-4754-AA85-751DCBB5AF64}" srcOrd="0" destOrd="0" presId="urn:microsoft.com/office/officeart/2005/8/layout/process5"/>
    <dgm:cxn modelId="{23FDDDAD-6339-4E00-A28D-83524579F2B8}" type="presOf" srcId="{40DDA064-1931-4354-9251-A370B9E9E5A1}" destId="{F651A544-5083-496B-B357-4771B7399A98}" srcOrd="0" destOrd="0" presId="urn:microsoft.com/office/officeart/2005/8/layout/process5"/>
    <dgm:cxn modelId="{92B324AE-0C5B-4841-A7BE-EC229A588F2A}" type="presOf" srcId="{28371345-FC8F-45CF-B4D3-E4CEC3E5DE7B}" destId="{1349F9ED-C9B4-4893-A022-68F71C5BE3E9}" srcOrd="0" destOrd="0" presId="urn:microsoft.com/office/officeart/2005/8/layout/process5"/>
    <dgm:cxn modelId="{F9BAE0B8-2AB3-418C-8E88-DE02FDE905D5}" type="presOf" srcId="{4E5757E2-3BDD-4DAA-85FD-47413750B3D2}" destId="{E0E74F1B-2727-42FA-AAB7-05D7CB965CDE}" srcOrd="0" destOrd="0" presId="urn:microsoft.com/office/officeart/2005/8/layout/process5"/>
    <dgm:cxn modelId="{5DE9F7BC-DE6D-4D76-ADD7-AD90825F4797}" type="presOf" srcId="{152ADC73-FEA7-4740-9116-375CDFDB58B8}" destId="{FFE160F8-5365-46CA-BB1E-F591E8B3E658}" srcOrd="0" destOrd="0" presId="urn:microsoft.com/office/officeart/2005/8/layout/process5"/>
    <dgm:cxn modelId="{1261BDD4-92A1-41AA-95C7-12A17438E85E}" type="presOf" srcId="{557585D4-1DDF-4518-B852-E72AF3DB5E29}" destId="{80F48887-9634-4FAE-8013-C4B0EDCF0263}" srcOrd="0" destOrd="0" presId="urn:microsoft.com/office/officeart/2005/8/layout/process5"/>
    <dgm:cxn modelId="{11B61ADB-320C-4EC8-88AE-35CF77A27796}" type="presOf" srcId="{420B9A8E-529B-4462-8A19-3273EC51E704}" destId="{36214730-32B0-4127-9468-65AC3D0F4F85}" srcOrd="0" destOrd="0" presId="urn:microsoft.com/office/officeart/2005/8/layout/process5"/>
    <dgm:cxn modelId="{E4FA1BE0-69E7-4BE7-89A8-70B4BC4A0136}" srcId="{4E5757E2-3BDD-4DAA-85FD-47413750B3D2}" destId="{0FE242F7-0899-45E7-9F26-1F6C2439BBB3}" srcOrd="7" destOrd="0" parTransId="{D6801F51-7F87-4383-8CF8-6022639BE355}" sibTransId="{2485B66D-6A1C-4678-8E9B-10E10674434C}"/>
    <dgm:cxn modelId="{011DECE9-C2CB-4617-BEDA-BBFE243B0691}" srcId="{4E5757E2-3BDD-4DAA-85FD-47413750B3D2}" destId="{E343441C-0650-405F-90DA-75D491A8101E}" srcOrd="6" destOrd="0" parTransId="{4C82558F-92D0-4780-95FC-235317C64878}" sibTransId="{FB1887A9-98D7-419C-8C6A-61F24559A554}"/>
    <dgm:cxn modelId="{6F5BC9F1-AC7F-4ABC-B4E1-9574527370A5}" srcId="{4E5757E2-3BDD-4DAA-85FD-47413750B3D2}" destId="{28371345-FC8F-45CF-B4D3-E4CEC3E5DE7B}" srcOrd="2" destOrd="0" parTransId="{404C58C3-7083-4054-A54A-7BB2A2FEC02F}" sibTransId="{52FA883F-7324-4A8C-8882-F9278022A0EC}"/>
    <dgm:cxn modelId="{C29C10F5-E6CA-438D-81F4-344E6C4216DE}" type="presOf" srcId="{C797719E-D2E6-4C33-BC52-8FE0C8602DC5}" destId="{D4480DE0-4BD7-426A-96C7-A9DA29F3A75E}" srcOrd="1" destOrd="0" presId="urn:microsoft.com/office/officeart/2005/8/layout/process5"/>
    <dgm:cxn modelId="{949944FA-5FE8-4CB2-B638-0FE73B198B6A}" type="presOf" srcId="{13DE78DF-771D-4B0F-B941-ADFB6246ABE1}" destId="{74D4053C-D876-4656-89ED-8B8BC4B0C76F}" srcOrd="1" destOrd="0" presId="urn:microsoft.com/office/officeart/2005/8/layout/process5"/>
    <dgm:cxn modelId="{BA77409F-FD0B-4A8A-ADED-5485B37480D0}" type="presParOf" srcId="{E0E74F1B-2727-42FA-AAB7-05D7CB965CDE}" destId="{80F48887-9634-4FAE-8013-C4B0EDCF0263}" srcOrd="0" destOrd="0" presId="urn:microsoft.com/office/officeart/2005/8/layout/process5"/>
    <dgm:cxn modelId="{C3D0254A-C6EE-41C2-84D7-1665A8073DE0}" type="presParOf" srcId="{E0E74F1B-2727-42FA-AAB7-05D7CB965CDE}" destId="{F651A544-5083-496B-B357-4771B7399A98}" srcOrd="1" destOrd="0" presId="urn:microsoft.com/office/officeart/2005/8/layout/process5"/>
    <dgm:cxn modelId="{732C3994-3BEE-416C-BB7D-1D681596C467}" type="presParOf" srcId="{F651A544-5083-496B-B357-4771B7399A98}" destId="{465D5531-E1E1-4354-937C-527E8AAA1D2C}" srcOrd="0" destOrd="0" presId="urn:microsoft.com/office/officeart/2005/8/layout/process5"/>
    <dgm:cxn modelId="{B83E6374-BF33-40A2-AFA1-3C44A5DEA844}" type="presParOf" srcId="{E0E74F1B-2727-42FA-AAB7-05D7CB965CDE}" destId="{FFE160F8-5365-46CA-BB1E-F591E8B3E658}" srcOrd="2" destOrd="0" presId="urn:microsoft.com/office/officeart/2005/8/layout/process5"/>
    <dgm:cxn modelId="{805C5D18-DB9B-4654-A283-E453B594A5FD}" type="presParOf" srcId="{E0E74F1B-2727-42FA-AAB7-05D7CB965CDE}" destId="{0E3DD131-18ED-4754-AA85-751DCBB5AF64}" srcOrd="3" destOrd="0" presId="urn:microsoft.com/office/officeart/2005/8/layout/process5"/>
    <dgm:cxn modelId="{83209A10-AD73-42C3-A5E6-D78FB05D2380}" type="presParOf" srcId="{0E3DD131-18ED-4754-AA85-751DCBB5AF64}" destId="{6AC252EA-F64C-42EE-B6D3-A0F13E7E3D4C}" srcOrd="0" destOrd="0" presId="urn:microsoft.com/office/officeart/2005/8/layout/process5"/>
    <dgm:cxn modelId="{2B64E2C3-F5FB-4A26-9BF8-753E6D2AF299}" type="presParOf" srcId="{E0E74F1B-2727-42FA-AAB7-05D7CB965CDE}" destId="{1349F9ED-C9B4-4893-A022-68F71C5BE3E9}" srcOrd="4" destOrd="0" presId="urn:microsoft.com/office/officeart/2005/8/layout/process5"/>
    <dgm:cxn modelId="{255D1CAA-B95A-4210-B98C-ED4726F29A49}" type="presParOf" srcId="{E0E74F1B-2727-42FA-AAB7-05D7CB965CDE}" destId="{46A09281-DDE0-409F-99D2-6B30F0E32F14}" srcOrd="5" destOrd="0" presId="urn:microsoft.com/office/officeart/2005/8/layout/process5"/>
    <dgm:cxn modelId="{58B38DB7-D7CB-43DD-B390-25849434FFB6}" type="presParOf" srcId="{46A09281-DDE0-409F-99D2-6B30F0E32F14}" destId="{B7828E03-7A83-4A0D-9FEE-4A280FB03927}" srcOrd="0" destOrd="0" presId="urn:microsoft.com/office/officeart/2005/8/layout/process5"/>
    <dgm:cxn modelId="{BE93F0A6-41CE-40AB-8674-421ACEADBAD4}" type="presParOf" srcId="{E0E74F1B-2727-42FA-AAB7-05D7CB965CDE}" destId="{9C999732-5877-4D36-A8C8-AC8F15606968}" srcOrd="6" destOrd="0" presId="urn:microsoft.com/office/officeart/2005/8/layout/process5"/>
    <dgm:cxn modelId="{B0BE7743-F25F-48F4-A6FE-38DC1FD06A4C}" type="presParOf" srcId="{E0E74F1B-2727-42FA-AAB7-05D7CB965CDE}" destId="{6F64A655-BE96-4237-ACE4-38E16B8C1D19}" srcOrd="7" destOrd="0" presId="urn:microsoft.com/office/officeart/2005/8/layout/process5"/>
    <dgm:cxn modelId="{BAD47D33-38CD-4748-80D8-98E1B9E71AE5}" type="presParOf" srcId="{6F64A655-BE96-4237-ACE4-38E16B8C1D19}" destId="{D4480DE0-4BD7-426A-96C7-A9DA29F3A75E}" srcOrd="0" destOrd="0" presId="urn:microsoft.com/office/officeart/2005/8/layout/process5"/>
    <dgm:cxn modelId="{24AEE771-CA0B-4AEE-ACA1-615F626B49C8}" type="presParOf" srcId="{E0E74F1B-2727-42FA-AAB7-05D7CB965CDE}" destId="{FF003BFD-96DA-4EA8-9712-F266F03E5205}" srcOrd="8" destOrd="0" presId="urn:microsoft.com/office/officeart/2005/8/layout/process5"/>
    <dgm:cxn modelId="{356EE0C1-722E-4FA3-AF64-B86DEE0C3780}" type="presParOf" srcId="{E0E74F1B-2727-42FA-AAB7-05D7CB965CDE}" destId="{36214730-32B0-4127-9468-65AC3D0F4F85}" srcOrd="9" destOrd="0" presId="urn:microsoft.com/office/officeart/2005/8/layout/process5"/>
    <dgm:cxn modelId="{7735F13D-01DB-4640-9512-E3DACD374E36}" type="presParOf" srcId="{36214730-32B0-4127-9468-65AC3D0F4F85}" destId="{E0969819-90F6-45E2-B197-87BAB698D1B3}" srcOrd="0" destOrd="0" presId="urn:microsoft.com/office/officeart/2005/8/layout/process5"/>
    <dgm:cxn modelId="{579CD157-10E8-4D53-B1F7-FC36ADFB37F7}" type="presParOf" srcId="{E0E74F1B-2727-42FA-AAB7-05D7CB965CDE}" destId="{A6400621-A0FD-472E-9D45-8E2FC3E35878}" srcOrd="10" destOrd="0" presId="urn:microsoft.com/office/officeart/2005/8/layout/process5"/>
    <dgm:cxn modelId="{CDCACA1A-94FC-40E3-9A13-A71DAC7A6A1D}" type="presParOf" srcId="{E0E74F1B-2727-42FA-AAB7-05D7CB965CDE}" destId="{3D9D6F8B-8C91-421B-A59B-3F8EE9417732}" srcOrd="11" destOrd="0" presId="urn:microsoft.com/office/officeart/2005/8/layout/process5"/>
    <dgm:cxn modelId="{4AF3D481-375B-4C2C-A6C9-2E413B6D1EA9}" type="presParOf" srcId="{3D9D6F8B-8C91-421B-A59B-3F8EE9417732}" destId="{74D4053C-D876-4656-89ED-8B8BC4B0C76F}" srcOrd="0" destOrd="0" presId="urn:microsoft.com/office/officeart/2005/8/layout/process5"/>
    <dgm:cxn modelId="{A3EB5716-587B-4F0A-9CC9-2C3986996E02}" type="presParOf" srcId="{E0E74F1B-2727-42FA-AAB7-05D7CB965CDE}" destId="{AF2488F9-6A0F-4417-B603-81EC3B490075}" srcOrd="12" destOrd="0" presId="urn:microsoft.com/office/officeart/2005/8/layout/process5"/>
    <dgm:cxn modelId="{4F67CF59-E812-4183-B849-7400160CAFC4}" type="presParOf" srcId="{E0E74F1B-2727-42FA-AAB7-05D7CB965CDE}" destId="{1D4A7A91-804C-4ABF-AA48-CB4107696474}" srcOrd="13" destOrd="0" presId="urn:microsoft.com/office/officeart/2005/8/layout/process5"/>
    <dgm:cxn modelId="{0242E25B-CF1F-4CD0-95CC-9CAA35E6FC2F}" type="presParOf" srcId="{1D4A7A91-804C-4ABF-AA48-CB4107696474}" destId="{5AE43964-3EE0-4258-8216-AD58C55A1340}" srcOrd="0" destOrd="0" presId="urn:microsoft.com/office/officeart/2005/8/layout/process5"/>
    <dgm:cxn modelId="{3D2F280E-5005-46C0-A639-65BF3096E229}" type="presParOf" srcId="{E0E74F1B-2727-42FA-AAB7-05D7CB965CDE}" destId="{9534F484-F5D2-4AD5-B18E-3C5246B9B7C5}" srcOrd="14"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F48887-9634-4FAE-8013-C4B0EDCF0263}">
      <dsp:nvSpPr>
        <dsp:cNvPr id="0" name=""/>
        <dsp:cNvSpPr/>
      </dsp:nvSpPr>
      <dsp:spPr>
        <a:xfrm>
          <a:off x="0" y="687100"/>
          <a:ext cx="2311382" cy="1118952"/>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dirty="0"/>
            <a:t>1. </a:t>
          </a:r>
          <a:r>
            <a:rPr lang="en-US" sz="1300" b="1" kern="1200" dirty="0" err="1"/>
            <a:t>Undangan</a:t>
          </a:r>
          <a:r>
            <a:rPr lang="en-US" sz="1300" b="1" kern="1200" dirty="0"/>
            <a:t>, </a:t>
          </a:r>
          <a:r>
            <a:rPr lang="en-US" sz="1300" b="1" kern="1200" dirty="0" err="1"/>
            <a:t>Pendaftaran</a:t>
          </a:r>
          <a:r>
            <a:rPr lang="en-US" sz="1300" b="1" kern="1200" dirty="0"/>
            <a:t> </a:t>
          </a:r>
          <a:r>
            <a:rPr lang="en-US" sz="1300" b="1" kern="1200" dirty="0" err="1"/>
            <a:t>dan</a:t>
          </a:r>
          <a:r>
            <a:rPr lang="en-US" sz="1300" b="1" kern="1200" dirty="0"/>
            <a:t> </a:t>
          </a:r>
          <a:r>
            <a:rPr lang="en-US" sz="1300" b="1" kern="1200" dirty="0" err="1"/>
            <a:t>Penyampaian</a:t>
          </a:r>
          <a:r>
            <a:rPr lang="en-US" sz="1300" b="1" kern="1200" dirty="0"/>
            <a:t> </a:t>
          </a:r>
          <a:r>
            <a:rPr lang="en-US" sz="1300" b="1" kern="1200" dirty="0" err="1"/>
            <a:t>dokumen</a:t>
          </a:r>
          <a:r>
            <a:rPr lang="en-US" sz="1300" b="1" kern="1200" dirty="0"/>
            <a:t> </a:t>
          </a:r>
          <a:r>
            <a:rPr lang="en-US" sz="1300" b="1" kern="1200" dirty="0" err="1"/>
            <a:t>pendukung</a:t>
          </a:r>
          <a:r>
            <a:rPr lang="en-US" sz="1300" b="1" kern="1200" dirty="0"/>
            <a:t> </a:t>
          </a:r>
          <a:r>
            <a:rPr lang="en-US" sz="1300" b="1" kern="1200" dirty="0" err="1"/>
            <a:t>pengadaan</a:t>
          </a:r>
          <a:r>
            <a:rPr lang="en-US" sz="1300" b="1" kern="1200" dirty="0"/>
            <a:t> (TOR, </a:t>
          </a:r>
          <a:r>
            <a:rPr lang="en-US" sz="1300" b="1" kern="1200" dirty="0" err="1"/>
            <a:t>Dok</a:t>
          </a:r>
          <a:r>
            <a:rPr lang="en-US" sz="1300" b="1" kern="1200" dirty="0"/>
            <a:t> </a:t>
          </a:r>
          <a:r>
            <a:rPr lang="en-US" sz="1300" b="1" kern="1200" dirty="0" err="1"/>
            <a:t>Pengadaan</a:t>
          </a:r>
          <a:r>
            <a:rPr lang="en-US" sz="1300" b="1" kern="1200" dirty="0"/>
            <a:t>, </a:t>
          </a:r>
          <a:r>
            <a:rPr lang="en-US" sz="1300" b="1" kern="1200" dirty="0" err="1"/>
            <a:t>dll</a:t>
          </a:r>
          <a:r>
            <a:rPr lang="en-US" sz="1300" b="1" kern="1200" dirty="0"/>
            <a:t>) </a:t>
          </a:r>
        </a:p>
      </dsp:txBody>
      <dsp:txXfrm>
        <a:off x="32773" y="719873"/>
        <a:ext cx="2245836" cy="1053406"/>
      </dsp:txXfrm>
    </dsp:sp>
    <dsp:sp modelId="{F651A544-5083-496B-B357-4771B7399A98}">
      <dsp:nvSpPr>
        <dsp:cNvPr id="0" name=""/>
        <dsp:cNvSpPr/>
      </dsp:nvSpPr>
      <dsp:spPr>
        <a:xfrm rot="16222">
          <a:off x="2544771" y="1023207"/>
          <a:ext cx="562269" cy="462500"/>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b="1" kern="1200">
            <a:solidFill>
              <a:schemeClr val="tx1"/>
            </a:solidFill>
          </a:endParaRPr>
        </a:p>
      </dsp:txBody>
      <dsp:txXfrm>
        <a:off x="2544772" y="1115380"/>
        <a:ext cx="423519" cy="277500"/>
      </dsp:txXfrm>
    </dsp:sp>
    <dsp:sp modelId="{FFE160F8-5365-46CA-BB1E-F591E8B3E658}">
      <dsp:nvSpPr>
        <dsp:cNvPr id="0" name=""/>
        <dsp:cNvSpPr/>
      </dsp:nvSpPr>
      <dsp:spPr>
        <a:xfrm>
          <a:off x="3372256" y="701960"/>
          <a:ext cx="1864920" cy="1118952"/>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dirty="0"/>
            <a:t>2. </a:t>
          </a:r>
          <a:r>
            <a:rPr lang="en-US" sz="1300" b="1" kern="1200" dirty="0" err="1"/>
            <a:t>Penjelasan</a:t>
          </a:r>
          <a:r>
            <a:rPr lang="en-US" sz="1300" b="1" kern="1200" dirty="0"/>
            <a:t> </a:t>
          </a:r>
          <a:r>
            <a:rPr lang="en-US" sz="1300" b="1" kern="1200" dirty="0" err="1"/>
            <a:t>Pengadaan</a:t>
          </a:r>
          <a:r>
            <a:rPr lang="en-US" sz="1300" b="1" kern="1200" dirty="0"/>
            <a:t> / Tanya Jawab</a:t>
          </a:r>
        </a:p>
      </dsp:txBody>
      <dsp:txXfrm>
        <a:off x="3405029" y="734733"/>
        <a:ext cx="1799374" cy="1053406"/>
      </dsp:txXfrm>
    </dsp:sp>
    <dsp:sp modelId="{0E3DD131-18ED-4754-AA85-751DCBB5AF64}">
      <dsp:nvSpPr>
        <dsp:cNvPr id="0" name=""/>
        <dsp:cNvSpPr/>
      </dsp:nvSpPr>
      <dsp:spPr>
        <a:xfrm rot="21562403">
          <a:off x="5327072" y="1048577"/>
          <a:ext cx="216628" cy="462500"/>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b="1" kern="1200">
            <a:solidFill>
              <a:schemeClr val="tx1"/>
            </a:solidFill>
          </a:endParaRPr>
        </a:p>
      </dsp:txBody>
      <dsp:txXfrm>
        <a:off x="5327074" y="1141432"/>
        <a:ext cx="151640" cy="277500"/>
      </dsp:txXfrm>
    </dsp:sp>
    <dsp:sp modelId="{1349F9ED-C9B4-4893-A022-68F71C5BE3E9}">
      <dsp:nvSpPr>
        <dsp:cNvPr id="0" name=""/>
        <dsp:cNvSpPr/>
      </dsp:nvSpPr>
      <dsp:spPr>
        <a:xfrm>
          <a:off x="5645856" y="738941"/>
          <a:ext cx="1864920" cy="1118952"/>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dirty="0"/>
            <a:t>3. </a:t>
          </a:r>
          <a:r>
            <a:rPr lang="en-US" sz="1300" b="1" kern="1200" dirty="0" err="1"/>
            <a:t>Pemasukan</a:t>
          </a:r>
          <a:r>
            <a:rPr lang="en-US" sz="1300" b="1" kern="1200" dirty="0"/>
            <a:t> Penawaran oleh </a:t>
          </a:r>
          <a:r>
            <a:rPr lang="en-US" sz="1300" b="1" kern="1200" dirty="0" err="1"/>
            <a:t>peserta</a:t>
          </a:r>
          <a:r>
            <a:rPr lang="en-US" sz="1300" b="1" kern="1200" dirty="0"/>
            <a:t> </a:t>
          </a:r>
          <a:r>
            <a:rPr lang="en-US" sz="1300" b="1" kern="1200" dirty="0" err="1"/>
            <a:t>melalui</a:t>
          </a:r>
          <a:r>
            <a:rPr lang="en-US" sz="1300" b="1" kern="1200" dirty="0"/>
            <a:t> email dan Eproc</a:t>
          </a:r>
        </a:p>
      </dsp:txBody>
      <dsp:txXfrm>
        <a:off x="5678629" y="771714"/>
        <a:ext cx="1799374" cy="1053406"/>
      </dsp:txXfrm>
    </dsp:sp>
    <dsp:sp modelId="{46A09281-DDE0-409F-99D2-6B30F0E32F14}">
      <dsp:nvSpPr>
        <dsp:cNvPr id="0" name=""/>
        <dsp:cNvSpPr/>
      </dsp:nvSpPr>
      <dsp:spPr>
        <a:xfrm rot="39096">
          <a:off x="7758613" y="1048675"/>
          <a:ext cx="597163" cy="462500"/>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b="1" kern="1200">
            <a:solidFill>
              <a:schemeClr val="tx1"/>
            </a:solidFill>
          </a:endParaRPr>
        </a:p>
      </dsp:txBody>
      <dsp:txXfrm>
        <a:off x="7758617" y="1140386"/>
        <a:ext cx="458413" cy="277500"/>
      </dsp:txXfrm>
    </dsp:sp>
    <dsp:sp modelId="{9C999732-5877-4D36-A8C8-AC8F15606968}">
      <dsp:nvSpPr>
        <dsp:cNvPr id="0" name=""/>
        <dsp:cNvSpPr/>
      </dsp:nvSpPr>
      <dsp:spPr>
        <a:xfrm>
          <a:off x="8637412" y="701534"/>
          <a:ext cx="1864920" cy="1118952"/>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dirty="0"/>
            <a:t>4. Evaluasi Penawaran Peserta </a:t>
          </a:r>
          <a:r>
            <a:rPr lang="en-US" sz="1300" b="1" kern="1200" dirty="0" err="1"/>
            <a:t>Sampul</a:t>
          </a:r>
          <a:r>
            <a:rPr lang="en-US" sz="1300" b="1" kern="1200" dirty="0"/>
            <a:t> 1 (Administrasi, Teknis)</a:t>
          </a:r>
        </a:p>
      </dsp:txBody>
      <dsp:txXfrm>
        <a:off x="8670185" y="734307"/>
        <a:ext cx="1799374" cy="1053406"/>
      </dsp:txXfrm>
    </dsp:sp>
    <dsp:sp modelId="{6F64A655-BE96-4237-ACE4-38E16B8C1D19}">
      <dsp:nvSpPr>
        <dsp:cNvPr id="0" name=""/>
        <dsp:cNvSpPr/>
      </dsp:nvSpPr>
      <dsp:spPr>
        <a:xfrm rot="5400000">
          <a:off x="9439274" y="1973083"/>
          <a:ext cx="473840" cy="462500"/>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rot="-5400000">
        <a:off x="9537444" y="1967413"/>
        <a:ext cx="277500" cy="335090"/>
      </dsp:txXfrm>
    </dsp:sp>
    <dsp:sp modelId="{FF003BFD-96DA-4EA8-9712-F266F03E5205}">
      <dsp:nvSpPr>
        <dsp:cNvPr id="0" name=""/>
        <dsp:cNvSpPr/>
      </dsp:nvSpPr>
      <dsp:spPr>
        <a:xfrm>
          <a:off x="8826366" y="2566455"/>
          <a:ext cx="1864920" cy="1118952"/>
        </a:xfrm>
        <a:prstGeom prst="roundRect">
          <a:avLst>
            <a:gd name="adj" fmla="val 1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dirty="0"/>
            <a:t>5. </a:t>
          </a:r>
          <a:r>
            <a:rPr lang="en-US" sz="1300" b="1" kern="1200" dirty="0" err="1"/>
            <a:t>Evaluasi</a:t>
          </a:r>
          <a:r>
            <a:rPr lang="en-US" sz="1300" b="1" kern="1200" dirty="0"/>
            <a:t> Penawaran </a:t>
          </a:r>
          <a:r>
            <a:rPr lang="en-US" sz="1300" b="1" kern="1200" dirty="0" err="1"/>
            <a:t>Sampul</a:t>
          </a:r>
          <a:r>
            <a:rPr lang="en-US" sz="1300" b="1" kern="1200" dirty="0"/>
            <a:t> 2 (Harga)</a:t>
          </a:r>
        </a:p>
      </dsp:txBody>
      <dsp:txXfrm>
        <a:off x="8859139" y="2599228"/>
        <a:ext cx="1799374" cy="1053406"/>
      </dsp:txXfrm>
    </dsp:sp>
    <dsp:sp modelId="{36214730-32B0-4127-9468-65AC3D0F4F85}">
      <dsp:nvSpPr>
        <dsp:cNvPr id="0" name=""/>
        <dsp:cNvSpPr/>
      </dsp:nvSpPr>
      <dsp:spPr>
        <a:xfrm rot="10751701">
          <a:off x="8060994" y="2936213"/>
          <a:ext cx="568041" cy="462500"/>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ID" sz="1900" kern="1200"/>
        </a:p>
      </dsp:txBody>
      <dsp:txXfrm rot="10800000">
        <a:off x="8199737" y="3027738"/>
        <a:ext cx="429291" cy="277500"/>
      </dsp:txXfrm>
    </dsp:sp>
    <dsp:sp modelId="{A6400621-A0FD-472E-9D45-8E2FC3E35878}">
      <dsp:nvSpPr>
        <dsp:cNvPr id="0" name=""/>
        <dsp:cNvSpPr/>
      </dsp:nvSpPr>
      <dsp:spPr>
        <a:xfrm>
          <a:off x="6103526" y="2604712"/>
          <a:ext cx="1864920" cy="1118952"/>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dirty="0"/>
            <a:t>6. </a:t>
          </a:r>
          <a:r>
            <a:rPr lang="en-US" sz="1300" b="1" kern="1200" dirty="0" err="1"/>
            <a:t>Pengumuman</a:t>
          </a:r>
          <a:r>
            <a:rPr lang="en-US" sz="1300" b="1" kern="1200" dirty="0"/>
            <a:t> Hasil Proses Pengadaan </a:t>
          </a:r>
        </a:p>
        <a:p>
          <a:pPr marL="0" lvl="0" indent="0" algn="ctr" defTabSz="577850">
            <a:lnSpc>
              <a:spcPct val="90000"/>
            </a:lnSpc>
            <a:spcBef>
              <a:spcPct val="0"/>
            </a:spcBef>
            <a:spcAft>
              <a:spcPct val="35000"/>
            </a:spcAft>
            <a:buNone/>
          </a:pPr>
          <a:r>
            <a:rPr lang="en-US" sz="1300" b="1" kern="1200" dirty="0"/>
            <a:t>- </a:t>
          </a:r>
          <a:r>
            <a:rPr lang="en-US" sz="1300" b="1" kern="1200" dirty="0" err="1"/>
            <a:t>Peserta</a:t>
          </a:r>
          <a:r>
            <a:rPr lang="en-US" sz="1300" b="1" kern="1200" dirty="0"/>
            <a:t> Pemenang</a:t>
          </a:r>
        </a:p>
        <a:p>
          <a:pPr marL="0" lvl="0" indent="0" algn="ctr" defTabSz="577850">
            <a:lnSpc>
              <a:spcPct val="90000"/>
            </a:lnSpc>
            <a:spcBef>
              <a:spcPct val="0"/>
            </a:spcBef>
            <a:spcAft>
              <a:spcPct val="35000"/>
            </a:spcAft>
            <a:buNone/>
          </a:pPr>
          <a:r>
            <a:rPr lang="en-US" sz="1300" b="1" kern="1200" dirty="0"/>
            <a:t>- </a:t>
          </a:r>
          <a:r>
            <a:rPr lang="en-US" sz="1300" b="1" kern="1200" dirty="0" err="1"/>
            <a:t>Peserta</a:t>
          </a:r>
          <a:r>
            <a:rPr lang="en-US" sz="1300" b="1" kern="1200" dirty="0"/>
            <a:t> </a:t>
          </a:r>
          <a:r>
            <a:rPr lang="en-US" sz="1300" b="1" kern="1200" dirty="0" err="1"/>
            <a:t>Tidak</a:t>
          </a:r>
          <a:r>
            <a:rPr lang="en-US" sz="1300" b="1" kern="1200" dirty="0"/>
            <a:t> Lolos </a:t>
          </a:r>
        </a:p>
      </dsp:txBody>
      <dsp:txXfrm>
        <a:off x="6136299" y="2637485"/>
        <a:ext cx="1799374" cy="1053406"/>
      </dsp:txXfrm>
    </dsp:sp>
    <dsp:sp modelId="{3D9D6F8B-8C91-421B-A59B-3F8EE9417732}">
      <dsp:nvSpPr>
        <dsp:cNvPr id="0" name=""/>
        <dsp:cNvSpPr/>
      </dsp:nvSpPr>
      <dsp:spPr>
        <a:xfrm rot="10690652">
          <a:off x="5420628" y="3003422"/>
          <a:ext cx="551996" cy="462500"/>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rot="10800000">
        <a:off x="5559343" y="3093716"/>
        <a:ext cx="413246" cy="277500"/>
      </dsp:txXfrm>
    </dsp:sp>
    <dsp:sp modelId="{AF2488F9-6A0F-4417-B603-81EC3B490075}">
      <dsp:nvSpPr>
        <dsp:cNvPr id="0" name=""/>
        <dsp:cNvSpPr/>
      </dsp:nvSpPr>
      <dsp:spPr>
        <a:xfrm>
          <a:off x="2943026" y="2697250"/>
          <a:ext cx="2369381" cy="1118952"/>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dirty="0"/>
            <a:t>7. </a:t>
          </a:r>
          <a:r>
            <a:rPr lang="en-US" sz="1300" b="1" kern="1200" dirty="0" err="1"/>
            <a:t>Negosiasi</a:t>
          </a:r>
          <a:r>
            <a:rPr lang="en-US" sz="1300" b="1" kern="1200" dirty="0"/>
            <a:t> </a:t>
          </a:r>
          <a:r>
            <a:rPr lang="en-US" sz="1300" b="1" kern="1200" dirty="0" err="1"/>
            <a:t>dengan</a:t>
          </a:r>
          <a:r>
            <a:rPr lang="en-US" sz="1300" b="1" kern="1200" dirty="0"/>
            <a:t> </a:t>
          </a:r>
          <a:r>
            <a:rPr lang="en-US" sz="1300" b="1" kern="1200" dirty="0" err="1"/>
            <a:t>peserta</a:t>
          </a:r>
          <a:r>
            <a:rPr lang="en-US" sz="1300" b="1" kern="1200" dirty="0"/>
            <a:t> yang </a:t>
          </a:r>
          <a:r>
            <a:rPr lang="en-US" sz="1300" b="1" kern="1200" dirty="0" err="1"/>
            <a:t>mendapatkan</a:t>
          </a:r>
          <a:r>
            <a:rPr lang="en-US" sz="1300" b="1" kern="1200" dirty="0"/>
            <a:t> </a:t>
          </a:r>
          <a:r>
            <a:rPr lang="en-US" sz="1300" b="1" kern="1200" dirty="0" err="1"/>
            <a:t>nilai</a:t>
          </a:r>
          <a:r>
            <a:rPr lang="en-US" sz="1300" b="1" kern="1200" dirty="0"/>
            <a:t> </a:t>
          </a:r>
          <a:r>
            <a:rPr lang="en-US" sz="1300" b="1" kern="1200" dirty="0" err="1"/>
            <a:t>terbaik</a:t>
          </a:r>
          <a:r>
            <a:rPr lang="en-US" sz="1300" b="1" kern="1200" dirty="0"/>
            <a:t> (Calon </a:t>
          </a:r>
          <a:r>
            <a:rPr lang="en-US" sz="1300" b="1" kern="1200" dirty="0" err="1"/>
            <a:t>Pemenang</a:t>
          </a:r>
          <a:r>
            <a:rPr lang="en-US" sz="1300" b="1" kern="1200" dirty="0"/>
            <a:t> 1) </a:t>
          </a:r>
          <a:r>
            <a:rPr lang="en-US" sz="1300" b="1" kern="1200" dirty="0" err="1"/>
            <a:t>melalui</a:t>
          </a:r>
          <a:r>
            <a:rPr lang="en-US" sz="1300" b="1" kern="1200" dirty="0"/>
            <a:t> e-SCM </a:t>
          </a:r>
          <a:r>
            <a:rPr lang="en-US" sz="1300" b="1" kern="1200" dirty="0" err="1"/>
            <a:t>Antam</a:t>
          </a:r>
          <a:r>
            <a:rPr lang="en-US" sz="1300" b="1" kern="1200" dirty="0"/>
            <a:t> </a:t>
          </a:r>
        </a:p>
      </dsp:txBody>
      <dsp:txXfrm>
        <a:off x="2975799" y="2730023"/>
        <a:ext cx="2303835" cy="1053406"/>
      </dsp:txXfrm>
    </dsp:sp>
    <dsp:sp modelId="{1D4A7A91-804C-4ABF-AA48-CB4107696474}">
      <dsp:nvSpPr>
        <dsp:cNvPr id="0" name=""/>
        <dsp:cNvSpPr/>
      </dsp:nvSpPr>
      <dsp:spPr>
        <a:xfrm rot="10914802">
          <a:off x="2412698" y="3019055"/>
          <a:ext cx="336779" cy="462500"/>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b="1" kern="1200">
            <a:solidFill>
              <a:schemeClr val="tx1"/>
            </a:solidFill>
          </a:endParaRPr>
        </a:p>
      </dsp:txBody>
      <dsp:txXfrm rot="10800000">
        <a:off x="2513704" y="3113242"/>
        <a:ext cx="235745" cy="277500"/>
      </dsp:txXfrm>
    </dsp:sp>
    <dsp:sp modelId="{9534F484-F5D2-4AD5-B18E-3C5246B9B7C5}">
      <dsp:nvSpPr>
        <dsp:cNvPr id="0" name=""/>
        <dsp:cNvSpPr/>
      </dsp:nvSpPr>
      <dsp:spPr>
        <a:xfrm>
          <a:off x="0" y="2598558"/>
          <a:ext cx="2346965" cy="1118952"/>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dirty="0"/>
            <a:t>8. Surat </a:t>
          </a:r>
          <a:r>
            <a:rPr lang="en-US" sz="1300" b="1" kern="1200" dirty="0" err="1"/>
            <a:t>Penunjukan</a:t>
          </a:r>
          <a:r>
            <a:rPr lang="en-US" sz="1300" b="1" kern="1200" dirty="0"/>
            <a:t> </a:t>
          </a:r>
          <a:r>
            <a:rPr lang="en-US" sz="1300" b="1" kern="1200" dirty="0" err="1"/>
            <a:t>bagi</a:t>
          </a:r>
          <a:r>
            <a:rPr lang="en-US" sz="1300" b="1" kern="1200" dirty="0"/>
            <a:t> </a:t>
          </a:r>
          <a:r>
            <a:rPr lang="en-US" sz="1300" b="1" kern="1200" dirty="0" err="1"/>
            <a:t>pemenang</a:t>
          </a:r>
          <a:r>
            <a:rPr lang="en-US" sz="1300" b="1" kern="1200" dirty="0"/>
            <a:t> </a:t>
          </a:r>
          <a:r>
            <a:rPr lang="en-US" sz="1300" b="1" kern="1200" dirty="0" err="1"/>
            <a:t>dan</a:t>
          </a:r>
          <a:r>
            <a:rPr lang="en-US" sz="1300" b="1" kern="1200" dirty="0"/>
            <a:t> proses </a:t>
          </a:r>
          <a:r>
            <a:rPr lang="en-US" sz="1300" b="1" kern="1200" dirty="0" err="1"/>
            <a:t>lanjut</a:t>
          </a:r>
          <a:r>
            <a:rPr lang="en-US" sz="1300" b="1" kern="1200" dirty="0"/>
            <a:t> </a:t>
          </a:r>
          <a:r>
            <a:rPr lang="en-US" sz="1300" b="1" kern="1200" dirty="0" err="1"/>
            <a:t>pembuatan</a:t>
          </a:r>
          <a:r>
            <a:rPr lang="en-US" sz="1300" b="1" kern="1200" dirty="0"/>
            <a:t> </a:t>
          </a:r>
          <a:r>
            <a:rPr lang="en-US" sz="1300" b="1" kern="1200" dirty="0" err="1"/>
            <a:t>Kontrak</a:t>
          </a:r>
          <a:r>
            <a:rPr lang="en-US" sz="1300" b="1" kern="1200" dirty="0"/>
            <a:t>/ PO</a:t>
          </a:r>
        </a:p>
      </dsp:txBody>
      <dsp:txXfrm>
        <a:off x="32773" y="2631331"/>
        <a:ext cx="2281419" cy="1053406"/>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D4334B-4B71-5F4D-B45D-3E4B3D3AC2BA}" type="datetimeFigureOut">
              <a:rPr lang="en-US" smtClean="0"/>
              <a:t>5/26/2023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5D67BD-C9DE-104A-AA8B-11DF3B8E8D63}" type="slidenum">
              <a:rPr lang="en-US" smtClean="0"/>
              <a:t>‹#›</a:t>
            </a:fld>
            <a:endParaRPr lang="en-US"/>
          </a:p>
        </p:txBody>
      </p:sp>
    </p:spTree>
    <p:extLst>
      <p:ext uri="{BB962C8B-B14F-4D97-AF65-F5344CB8AC3E}">
        <p14:creationId xmlns:p14="http://schemas.microsoft.com/office/powerpoint/2010/main" val="351003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5815B975-784A-47A2-B3F2-4BC84852AC4D}" type="slidenum">
              <a:rPr lang="en-US" smtClean="0"/>
              <a:t>1</a:t>
            </a:fld>
            <a:endParaRPr lang="en-US"/>
          </a:p>
        </p:txBody>
      </p:sp>
    </p:spTree>
    <p:extLst>
      <p:ext uri="{BB962C8B-B14F-4D97-AF65-F5344CB8AC3E}">
        <p14:creationId xmlns:p14="http://schemas.microsoft.com/office/powerpoint/2010/main" val="3374913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image" Target="../media/image4.emf"/><Relationship Id="rId7" Type="http://schemas.openxmlformats.org/officeDocument/2006/relationships/image" Target="../media/image10.emf"/><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2.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4.emf"/><Relationship Id="rId2" Type="http://schemas.openxmlformats.org/officeDocument/2006/relationships/image" Target="../media/image13.emf"/><Relationship Id="rId1" Type="http://schemas.openxmlformats.org/officeDocument/2006/relationships/slideMaster" Target="../slideMasters/slideMaster1.xml"/><Relationship Id="rId6" Type="http://schemas.openxmlformats.org/officeDocument/2006/relationships/image" Target="../media/image17.emf"/><Relationship Id="rId5" Type="http://schemas.openxmlformats.org/officeDocument/2006/relationships/image" Target="../media/image16.png"/><Relationship Id="rId4" Type="http://schemas.openxmlformats.org/officeDocument/2006/relationships/image" Target="../media/image1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9.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Pentagon 15"/>
          <p:cNvSpPr/>
          <p:nvPr userDrawn="1"/>
        </p:nvSpPr>
        <p:spPr>
          <a:xfrm rot="16200000">
            <a:off x="-444907" y="4871042"/>
            <a:ext cx="1296570" cy="1269644"/>
          </a:xfrm>
          <a:prstGeom prst="homePlate">
            <a:avLst>
              <a:gd name="adj" fmla="val 41471"/>
            </a:avLst>
          </a:prstGeom>
          <a:solidFill>
            <a:srgbClr val="FED4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12032" y="-5536"/>
            <a:ext cx="12204032" cy="3074517"/>
          </a:xfrm>
          <a:prstGeom prst="rect">
            <a:avLst/>
          </a:prstGeom>
          <a:solidFill>
            <a:srgbClr val="FED4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12032" y="-5536"/>
            <a:ext cx="12204032" cy="1954653"/>
          </a:xfrm>
          <a:prstGeom prst="rect">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4081" y="916834"/>
            <a:ext cx="4354131" cy="4191360"/>
          </a:xfrm>
          <a:prstGeom prst="rect">
            <a:avLst/>
          </a:prstGeom>
        </p:spPr>
      </p:pic>
      <p:sp>
        <p:nvSpPr>
          <p:cNvPr id="2" name="Title 1"/>
          <p:cNvSpPr>
            <a:spLocks noGrp="1"/>
          </p:cNvSpPr>
          <p:nvPr>
            <p:ph type="ctrTitle" hasCustomPrompt="1"/>
          </p:nvPr>
        </p:nvSpPr>
        <p:spPr>
          <a:xfrm>
            <a:off x="3380874" y="4065264"/>
            <a:ext cx="7972926" cy="876236"/>
          </a:xfrm>
        </p:spPr>
        <p:txBody>
          <a:bodyPr anchor="b">
            <a:normAutofit/>
          </a:bodyPr>
          <a:lstStyle>
            <a:lvl1pPr algn="l">
              <a:defRPr sz="3200" b="1">
                <a:solidFill>
                  <a:srgbClr val="009A9B"/>
                </a:solidFill>
                <a:latin typeface="Myriad Pro" panose="020B0503030403020204" pitchFamily="34" charset="0"/>
              </a:defRPr>
            </a:lvl1pPr>
          </a:lstStyle>
          <a:p>
            <a:r>
              <a:rPr lang="en-US" dirty="0"/>
              <a:t>CLICK TO EDIT MASTER TITLE STYLE</a:t>
            </a:r>
          </a:p>
        </p:txBody>
      </p:sp>
      <p:sp>
        <p:nvSpPr>
          <p:cNvPr id="3" name="Subtitle 2"/>
          <p:cNvSpPr>
            <a:spLocks noGrp="1"/>
          </p:cNvSpPr>
          <p:nvPr>
            <p:ph type="subTitle" idx="1"/>
          </p:nvPr>
        </p:nvSpPr>
        <p:spPr>
          <a:xfrm>
            <a:off x="3380874" y="5051827"/>
            <a:ext cx="7972926" cy="946652"/>
          </a:xfrm>
        </p:spPr>
        <p:txBody>
          <a:bodyPr>
            <a:normAutofit/>
          </a:bodyPr>
          <a:lstStyle>
            <a:lvl1pPr marL="0" indent="0" algn="l">
              <a:buNone/>
              <a:defRPr sz="18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4F6E3929-6EA6-4325-A076-0D97ADEA29C4}" type="datetime1">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6145E-3F68-4645-B6A8-E9886B0E8FFF}" type="slidenum">
              <a:rPr lang="en-US" smtClean="0"/>
              <a:t>‹#›</a:t>
            </a:fld>
            <a:endParaRPr lang="en-US"/>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942" y="3068981"/>
            <a:ext cx="2395063" cy="3085166"/>
          </a:xfrm>
          <a:prstGeom prst="rect">
            <a:avLst/>
          </a:prstGeom>
        </p:spPr>
      </p:pic>
      <p:pic>
        <p:nvPicPr>
          <p:cNvPr id="10" name="Picture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44311" y="-24755"/>
            <a:ext cx="3697200" cy="1603932"/>
          </a:xfrm>
          <a:prstGeom prst="rect">
            <a:avLst/>
          </a:prstGeom>
        </p:spPr>
      </p:pic>
      <p:sp>
        <p:nvSpPr>
          <p:cNvPr id="17" name="Rectangle 16"/>
          <p:cNvSpPr/>
          <p:nvPr userDrawn="1"/>
        </p:nvSpPr>
        <p:spPr>
          <a:xfrm>
            <a:off x="0" y="6154147"/>
            <a:ext cx="838200" cy="703853"/>
          </a:xfrm>
          <a:prstGeom prst="rect">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p:nvPr userDrawn="1"/>
        </p:nvCxnSpPr>
        <p:spPr>
          <a:xfrm>
            <a:off x="3489158" y="4990962"/>
            <a:ext cx="7864642" cy="0"/>
          </a:xfrm>
          <a:prstGeom prst="line">
            <a:avLst/>
          </a:prstGeom>
          <a:ln w="57150"/>
        </p:spPr>
        <p:style>
          <a:lnRef idx="3">
            <a:schemeClr val="accent2"/>
          </a:lnRef>
          <a:fillRef idx="0">
            <a:schemeClr val="accent2"/>
          </a:fillRef>
          <a:effectRef idx="2">
            <a:schemeClr val="accent2"/>
          </a:effectRef>
          <a:fontRef idx="minor">
            <a:schemeClr val="tx1"/>
          </a:fontRef>
        </p:style>
      </p:cxnSp>
      <p:pic>
        <p:nvPicPr>
          <p:cNvPr id="21" name="Picture 20"/>
          <p:cNvPicPr>
            <a:picLocks noChangeAspect="1"/>
          </p:cNvPicPr>
          <p:nvPr userDrawn="1"/>
        </p:nvPicPr>
        <p:blipFill>
          <a:blip r:embed="rId5"/>
          <a:stretch>
            <a:fillRect/>
          </a:stretch>
        </p:blipFill>
        <p:spPr>
          <a:xfrm>
            <a:off x="9251271" y="6036670"/>
            <a:ext cx="2102529" cy="639360"/>
          </a:xfrm>
          <a:prstGeom prst="rect">
            <a:avLst/>
          </a:prstGeom>
        </p:spPr>
      </p:pic>
      <p:pic>
        <p:nvPicPr>
          <p:cNvPr id="22" name="Picture 21"/>
          <p:cNvPicPr>
            <a:picLocks noChangeAspect="1"/>
          </p:cNvPicPr>
          <p:nvPr userDrawn="1"/>
        </p:nvPicPr>
        <p:blipFill>
          <a:blip r:embed="rId6"/>
          <a:stretch>
            <a:fillRect/>
          </a:stretch>
        </p:blipFill>
        <p:spPr>
          <a:xfrm>
            <a:off x="2455843" y="-154824"/>
            <a:ext cx="1554043" cy="1674514"/>
          </a:xfrm>
          <a:prstGeom prst="rect">
            <a:avLst/>
          </a:prstGeom>
        </p:spPr>
      </p:pic>
    </p:spTree>
    <p:extLst>
      <p:ext uri="{BB962C8B-B14F-4D97-AF65-F5344CB8AC3E}">
        <p14:creationId xmlns:p14="http://schemas.microsoft.com/office/powerpoint/2010/main" val="4201257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25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ppt_x"/>
                                          </p:val>
                                        </p:tav>
                                        <p:tav tm="100000">
                                          <p:val>
                                            <p:strVal val="#ppt_x"/>
                                          </p:val>
                                        </p:tav>
                                      </p:tavLst>
                                    </p:anim>
                                    <p:anim calcmode="lin" valueType="num">
                                      <p:cBhvr additive="base">
                                        <p:cTn id="16" dur="500" fill="hold"/>
                                        <p:tgtEl>
                                          <p:spTgt spid="1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25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par>
                                <p:cTn id="21" presetID="42" presetClass="entr" presetSubtype="0" fill="hold" nodeType="withEffect">
                                  <p:stCondLst>
                                    <p:cond delay="50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anim calcmode="lin" valueType="num">
                                      <p:cBhvr>
                                        <p:cTn id="24" dur="500" fill="hold"/>
                                        <p:tgtEl>
                                          <p:spTgt spid="8"/>
                                        </p:tgtEl>
                                        <p:attrNameLst>
                                          <p:attrName>ppt_x</p:attrName>
                                        </p:attrNameLst>
                                      </p:cBhvr>
                                      <p:tavLst>
                                        <p:tav tm="0">
                                          <p:val>
                                            <p:strVal val="#ppt_x"/>
                                          </p:val>
                                        </p:tav>
                                        <p:tav tm="100000">
                                          <p:val>
                                            <p:strVal val="#ppt_x"/>
                                          </p:val>
                                        </p:tav>
                                      </p:tavLst>
                                    </p:anim>
                                    <p:anim calcmode="lin" valueType="num">
                                      <p:cBhvr>
                                        <p:cTn id="25" dur="500" fill="hold"/>
                                        <p:tgtEl>
                                          <p:spTgt spid="8"/>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75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anim calcmode="lin" valueType="num">
                                      <p:cBhvr>
                                        <p:cTn id="29" dur="500" fill="hold"/>
                                        <p:tgtEl>
                                          <p:spTgt spid="9"/>
                                        </p:tgtEl>
                                        <p:attrNameLst>
                                          <p:attrName>ppt_x</p:attrName>
                                        </p:attrNameLst>
                                      </p:cBhvr>
                                      <p:tavLst>
                                        <p:tav tm="0">
                                          <p:val>
                                            <p:strVal val="#ppt_x"/>
                                          </p:val>
                                        </p:tav>
                                        <p:tav tm="100000">
                                          <p:val>
                                            <p:strVal val="#ppt_x"/>
                                          </p:val>
                                        </p:tav>
                                      </p:tavLst>
                                    </p:anim>
                                    <p:anim calcmode="lin" valueType="num">
                                      <p:cBhvr>
                                        <p:cTn id="30" dur="500" fill="hold"/>
                                        <p:tgtEl>
                                          <p:spTgt spid="9"/>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1000"/>
                                  </p:stCondLst>
                                  <p:childTnLst>
                                    <p:set>
                                      <p:cBhvr>
                                        <p:cTn id="32" dur="1" fill="hold">
                                          <p:stCondLst>
                                            <p:cond delay="0"/>
                                          </p:stCondLst>
                                        </p:cTn>
                                        <p:tgtEl>
                                          <p:spTgt spid="22"/>
                                        </p:tgtEl>
                                        <p:attrNameLst>
                                          <p:attrName>style.visibility</p:attrName>
                                        </p:attrNameLst>
                                      </p:cBhvr>
                                      <p:to>
                                        <p:strVal val="visible"/>
                                      </p:to>
                                    </p:set>
                                    <p:animEffect transition="in" filter="fade">
                                      <p:cBhvr>
                                        <p:cTn id="33" dur="500"/>
                                        <p:tgtEl>
                                          <p:spTgt spid="22"/>
                                        </p:tgtEl>
                                      </p:cBhvr>
                                    </p:animEffect>
                                    <p:anim calcmode="lin" valueType="num">
                                      <p:cBhvr>
                                        <p:cTn id="34" dur="500" fill="hold"/>
                                        <p:tgtEl>
                                          <p:spTgt spid="22"/>
                                        </p:tgtEl>
                                        <p:attrNameLst>
                                          <p:attrName>ppt_x</p:attrName>
                                        </p:attrNameLst>
                                      </p:cBhvr>
                                      <p:tavLst>
                                        <p:tav tm="0">
                                          <p:val>
                                            <p:strVal val="#ppt_x"/>
                                          </p:val>
                                        </p:tav>
                                        <p:tav tm="100000">
                                          <p:val>
                                            <p:strVal val="#ppt_x"/>
                                          </p:val>
                                        </p:tav>
                                      </p:tavLst>
                                    </p:anim>
                                    <p:anim calcmode="lin" valueType="num">
                                      <p:cBhvr>
                                        <p:cTn id="35" dur="500" fill="hold"/>
                                        <p:tgtEl>
                                          <p:spTgt spid="22"/>
                                        </p:tgtEl>
                                        <p:attrNameLst>
                                          <p:attrName>ppt_y</p:attrName>
                                        </p:attrNameLst>
                                      </p:cBhvr>
                                      <p:tavLst>
                                        <p:tav tm="0">
                                          <p:val>
                                            <p:strVal val="#ppt_y+.1"/>
                                          </p:val>
                                        </p:tav>
                                        <p:tav tm="100000">
                                          <p:val>
                                            <p:strVal val="#ppt_y"/>
                                          </p:val>
                                        </p:tav>
                                      </p:tavLst>
                                    </p:anim>
                                  </p:childTnLst>
                                </p:cTn>
                              </p:par>
                              <p:par>
                                <p:cTn id="36" presetID="47" presetClass="entr" presetSubtype="0" fill="hold" nodeType="withEffect">
                                  <p:stCondLst>
                                    <p:cond delay="50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500"/>
                                        <p:tgtEl>
                                          <p:spTgt spid="10"/>
                                        </p:tgtEl>
                                      </p:cBhvr>
                                    </p:animEffect>
                                    <p:anim calcmode="lin" valueType="num">
                                      <p:cBhvr>
                                        <p:cTn id="39" dur="500" fill="hold"/>
                                        <p:tgtEl>
                                          <p:spTgt spid="10"/>
                                        </p:tgtEl>
                                        <p:attrNameLst>
                                          <p:attrName>ppt_x</p:attrName>
                                        </p:attrNameLst>
                                      </p:cBhvr>
                                      <p:tavLst>
                                        <p:tav tm="0">
                                          <p:val>
                                            <p:strVal val="#ppt_x"/>
                                          </p:val>
                                        </p:tav>
                                        <p:tav tm="100000">
                                          <p:val>
                                            <p:strVal val="#ppt_x"/>
                                          </p:val>
                                        </p:tav>
                                      </p:tavLst>
                                    </p:anim>
                                    <p:anim calcmode="lin" valueType="num">
                                      <p:cBhvr>
                                        <p:cTn id="40" dur="500" fill="hold"/>
                                        <p:tgtEl>
                                          <p:spTgt spid="10"/>
                                        </p:tgtEl>
                                        <p:attrNameLst>
                                          <p:attrName>ppt_y</p:attrName>
                                        </p:attrNameLst>
                                      </p:cBhvr>
                                      <p:tavLst>
                                        <p:tav tm="0">
                                          <p:val>
                                            <p:strVal val="#ppt_y-.1"/>
                                          </p:val>
                                        </p:tav>
                                        <p:tav tm="100000">
                                          <p:val>
                                            <p:strVal val="#ppt_y"/>
                                          </p:val>
                                        </p:tav>
                                      </p:tavLst>
                                    </p:anim>
                                  </p:childTnLst>
                                </p:cTn>
                              </p:par>
                              <p:par>
                                <p:cTn id="41" presetID="16" presetClass="entr" presetSubtype="21" fill="hold" nodeType="withEffect">
                                  <p:stCondLst>
                                    <p:cond delay="1250"/>
                                  </p:stCondLst>
                                  <p:childTnLst>
                                    <p:set>
                                      <p:cBhvr>
                                        <p:cTn id="42" dur="1" fill="hold">
                                          <p:stCondLst>
                                            <p:cond delay="0"/>
                                          </p:stCondLst>
                                        </p:cTn>
                                        <p:tgtEl>
                                          <p:spTgt spid="19"/>
                                        </p:tgtEl>
                                        <p:attrNameLst>
                                          <p:attrName>style.visibility</p:attrName>
                                        </p:attrNameLst>
                                      </p:cBhvr>
                                      <p:to>
                                        <p:strVal val="visible"/>
                                      </p:to>
                                    </p:set>
                                    <p:animEffect transition="in" filter="barn(inVertical)">
                                      <p:cBhvr>
                                        <p:cTn id="43" dur="500"/>
                                        <p:tgtEl>
                                          <p:spTgt spid="19"/>
                                        </p:tgtEl>
                                      </p:cBhvr>
                                    </p:animEffect>
                                  </p:childTnLst>
                                </p:cTn>
                              </p:par>
                              <p:par>
                                <p:cTn id="44" presetID="22" presetClass="entr" presetSubtype="8" fill="hold" grpId="0" nodeType="withEffect">
                                  <p:stCondLst>
                                    <p:cond delay="1500"/>
                                  </p:stCondLst>
                                  <p:childTnLst>
                                    <p:set>
                                      <p:cBhvr>
                                        <p:cTn id="45" dur="1" fill="hold">
                                          <p:stCondLst>
                                            <p:cond delay="0"/>
                                          </p:stCondLst>
                                        </p:cTn>
                                        <p:tgtEl>
                                          <p:spTgt spid="2"/>
                                        </p:tgtEl>
                                        <p:attrNameLst>
                                          <p:attrName>style.visibility</p:attrName>
                                        </p:attrNameLst>
                                      </p:cBhvr>
                                      <p:to>
                                        <p:strVal val="visible"/>
                                      </p:to>
                                    </p:set>
                                    <p:animEffect transition="in" filter="wipe(left)">
                                      <p:cBhvr>
                                        <p:cTn id="46" dur="500"/>
                                        <p:tgtEl>
                                          <p:spTgt spid="2"/>
                                        </p:tgtEl>
                                      </p:cBhvr>
                                    </p:animEffect>
                                  </p:childTnLst>
                                </p:cTn>
                              </p:par>
                              <p:par>
                                <p:cTn id="47" presetID="22" presetClass="entr" presetSubtype="8" fill="hold" grpId="0" nodeType="withEffect">
                                  <p:stCondLst>
                                    <p:cond delay="1500"/>
                                  </p:stCondLst>
                                  <p:childTnLst>
                                    <p:set>
                                      <p:cBhvr>
                                        <p:cTn id="48" dur="1" fill="hold">
                                          <p:stCondLst>
                                            <p:cond delay="0"/>
                                          </p:stCondLst>
                                        </p:cTn>
                                        <p:tgtEl>
                                          <p:spTgt spid="3">
                                            <p:txEl>
                                              <p:pRg st="0" end="0"/>
                                            </p:txEl>
                                          </p:spTgt>
                                        </p:tgtEl>
                                        <p:attrNameLst>
                                          <p:attrName>style.visibility</p:attrName>
                                        </p:attrNameLst>
                                      </p:cBhvr>
                                      <p:to>
                                        <p:strVal val="visible"/>
                                      </p:to>
                                    </p:set>
                                    <p:animEffect transition="in" filter="wipe(left)">
                                      <p:cBhvr>
                                        <p:cTn id="4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4" grpId="0" animBg="1"/>
      <p:bldP spid="12" grpId="0" animBg="1"/>
      <p:bldP spid="2" grpId="0"/>
      <p:bldP spid="3" grpId="0" build="p">
        <p:tmplLst>
          <p:tmpl lvl="1">
            <p:tnLst>
              <p:par>
                <p:cTn presetID="22" presetClass="entr" presetSubtype="8" fill="hold" nodeType="withEffect">
                  <p:stCondLst>
                    <p:cond delay="150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P spid="17"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7D076D-FD0F-44F6-AF3E-F62001D83D34}" type="datetime1">
              <a:rPr lang="en-US" smtClean="0"/>
              <a:t>5/26/2023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46145E-3F68-4645-B6A8-E9886B0E8FFF}" type="slidenum">
              <a:rPr lang="en-US" smtClean="0"/>
              <a:t>‹#›</a:t>
            </a:fld>
            <a:endParaRPr lang="en-US"/>
          </a:p>
        </p:txBody>
      </p:sp>
    </p:spTree>
    <p:extLst>
      <p:ext uri="{BB962C8B-B14F-4D97-AF65-F5344CB8AC3E}">
        <p14:creationId xmlns:p14="http://schemas.microsoft.com/office/powerpoint/2010/main" val="2719496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9091FFE-6F3C-499B-86D5-F9C6B816D4FF}" type="datetime1">
              <a:rPr lang="en-US" smtClean="0"/>
              <a:t>5/26/2023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46145E-3F68-4645-B6A8-E9886B0E8FFF}" type="slidenum">
              <a:rPr lang="en-US" smtClean="0"/>
              <a:t>‹#›</a:t>
            </a:fld>
            <a:endParaRPr lang="en-US"/>
          </a:p>
        </p:txBody>
      </p:sp>
    </p:spTree>
    <p:extLst>
      <p:ext uri="{BB962C8B-B14F-4D97-AF65-F5344CB8AC3E}">
        <p14:creationId xmlns:p14="http://schemas.microsoft.com/office/powerpoint/2010/main" val="37562307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6906CDC-233C-40A1-B646-AB9B90EDB484}" type="datetime1">
              <a:rPr lang="en-US" smtClean="0"/>
              <a:t>5/26/2023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46145E-3F68-4645-B6A8-E9886B0E8FFF}" type="slidenum">
              <a:rPr lang="en-US" smtClean="0"/>
              <a:t>‹#›</a:t>
            </a:fld>
            <a:endParaRPr lang="en-US"/>
          </a:p>
        </p:txBody>
      </p:sp>
    </p:spTree>
    <p:extLst>
      <p:ext uri="{BB962C8B-B14F-4D97-AF65-F5344CB8AC3E}">
        <p14:creationId xmlns:p14="http://schemas.microsoft.com/office/powerpoint/2010/main" val="15251947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05FCA8-9C50-432E-9A17-8C70F7C7444B}" type="datetime1">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6145E-3F68-4645-B6A8-E9886B0E8FFF}" type="slidenum">
              <a:rPr lang="en-US" smtClean="0"/>
              <a:t>‹#›</a:t>
            </a:fld>
            <a:endParaRPr lang="en-US"/>
          </a:p>
        </p:txBody>
      </p:sp>
    </p:spTree>
    <p:extLst>
      <p:ext uri="{BB962C8B-B14F-4D97-AF65-F5344CB8AC3E}">
        <p14:creationId xmlns:p14="http://schemas.microsoft.com/office/powerpoint/2010/main" val="10119029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0D262A-C1F1-4553-8383-4982E1ED38C8}" type="datetime1">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6145E-3F68-4645-B6A8-E9886B0E8FFF}" type="slidenum">
              <a:rPr lang="en-US" smtClean="0"/>
              <a:t>‹#›</a:t>
            </a:fld>
            <a:endParaRPr lang="en-US"/>
          </a:p>
        </p:txBody>
      </p:sp>
    </p:spTree>
    <p:extLst>
      <p:ext uri="{BB962C8B-B14F-4D97-AF65-F5344CB8AC3E}">
        <p14:creationId xmlns:p14="http://schemas.microsoft.com/office/powerpoint/2010/main" val="1394953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14776" y="969441"/>
            <a:ext cx="3339681" cy="3095315"/>
          </a:xfrm>
          <a:prstGeom prst="rect">
            <a:avLst/>
          </a:prstGeom>
        </p:spPr>
      </p:pic>
      <p:sp>
        <p:nvSpPr>
          <p:cNvPr id="2" name="Title 1"/>
          <p:cNvSpPr>
            <a:spLocks noGrp="1"/>
          </p:cNvSpPr>
          <p:nvPr>
            <p:ph type="ctrTitle" hasCustomPrompt="1"/>
          </p:nvPr>
        </p:nvSpPr>
        <p:spPr>
          <a:xfrm>
            <a:off x="5411096" y="1276048"/>
            <a:ext cx="5942704" cy="2048065"/>
          </a:xfrm>
        </p:spPr>
        <p:txBody>
          <a:bodyPr anchor="b">
            <a:normAutofit/>
          </a:bodyPr>
          <a:lstStyle>
            <a:lvl1pPr algn="r">
              <a:defRPr sz="3200" b="1">
                <a:solidFill>
                  <a:srgbClr val="009A9B"/>
                </a:solidFill>
                <a:latin typeface="Myriad Pro" panose="020B0503030403020204" pitchFamily="34" charset="0"/>
              </a:defRPr>
            </a:lvl1pPr>
          </a:lstStyle>
          <a:p>
            <a:r>
              <a:rPr lang="en-US" dirty="0"/>
              <a:t>CLICK TO EDIT MASTER TITLE STYLE</a:t>
            </a:r>
          </a:p>
        </p:txBody>
      </p:sp>
      <p:sp>
        <p:nvSpPr>
          <p:cNvPr id="3" name="Subtitle 2"/>
          <p:cNvSpPr>
            <a:spLocks noGrp="1"/>
          </p:cNvSpPr>
          <p:nvPr>
            <p:ph type="subTitle" idx="1"/>
          </p:nvPr>
        </p:nvSpPr>
        <p:spPr>
          <a:xfrm>
            <a:off x="5411096" y="3577209"/>
            <a:ext cx="5942704" cy="1233045"/>
          </a:xfrm>
        </p:spPr>
        <p:txBody>
          <a:bodyPr>
            <a:normAutofit/>
          </a:bodyPr>
          <a:lstStyle>
            <a:lvl1pPr marL="0" indent="0" algn="r">
              <a:buNone/>
              <a:defRPr sz="18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DC0DD23B-FFBC-4695-9A69-5BE1E4CD8DD3}" type="datetime1">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6145E-3F68-4645-B6A8-E9886B0E8FFF}" type="slidenum">
              <a:rPr lang="en-US" smtClean="0"/>
              <a:t>‹#›</a:t>
            </a:fld>
            <a:endParaRPr lang="en-US"/>
          </a:p>
        </p:txBody>
      </p:sp>
      <p:pic>
        <p:nvPicPr>
          <p:cNvPr id="21" name="Picture 20"/>
          <p:cNvPicPr>
            <a:picLocks noChangeAspect="1"/>
          </p:cNvPicPr>
          <p:nvPr userDrawn="1"/>
        </p:nvPicPr>
        <p:blipFill>
          <a:blip r:embed="rId3"/>
          <a:stretch>
            <a:fillRect/>
          </a:stretch>
        </p:blipFill>
        <p:spPr>
          <a:xfrm>
            <a:off x="9251271" y="356822"/>
            <a:ext cx="2102529" cy="639360"/>
          </a:xfrm>
          <a:prstGeom prst="rect">
            <a:avLst/>
          </a:prstGeom>
        </p:spPr>
      </p:pic>
      <p:pic>
        <p:nvPicPr>
          <p:cNvPr id="13" name="Picture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79845" y="-4972"/>
            <a:ext cx="3382329" cy="1575703"/>
          </a:xfrm>
          <a:prstGeom prst="rect">
            <a:avLst/>
          </a:prstGeom>
        </p:spPr>
      </p:pic>
      <p:grpSp>
        <p:nvGrpSpPr>
          <p:cNvPr id="18" name="Group 17"/>
          <p:cNvGrpSpPr/>
          <p:nvPr userDrawn="1"/>
        </p:nvGrpSpPr>
        <p:grpSpPr>
          <a:xfrm>
            <a:off x="-12032" y="2404343"/>
            <a:ext cx="4286315" cy="4453657"/>
            <a:chOff x="-12032" y="2404343"/>
            <a:chExt cx="4286315" cy="4453657"/>
          </a:xfrm>
        </p:grpSpPr>
        <p:pic>
          <p:nvPicPr>
            <p:cNvPr id="7" name="Picture 6"/>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2032" y="2404343"/>
              <a:ext cx="4286315" cy="3770872"/>
            </a:xfrm>
            <a:prstGeom prst="rect">
              <a:avLst/>
            </a:prstGeom>
          </p:spPr>
        </p:pic>
        <p:sp>
          <p:nvSpPr>
            <p:cNvPr id="15" name="Rectangle 14"/>
            <p:cNvSpPr/>
            <p:nvPr userDrawn="1"/>
          </p:nvSpPr>
          <p:spPr>
            <a:xfrm>
              <a:off x="1161534" y="5268261"/>
              <a:ext cx="1268627" cy="1589739"/>
            </a:xfrm>
            <a:prstGeom prst="rect">
              <a:avLst/>
            </a:prstGeom>
            <a:solidFill>
              <a:srgbClr val="81CE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0" name="Picture 19"/>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8940062" y="5085253"/>
            <a:ext cx="3270600" cy="1804936"/>
          </a:xfrm>
          <a:prstGeom prst="rect">
            <a:avLst/>
          </a:prstGeom>
        </p:spPr>
      </p:pic>
      <p:pic>
        <p:nvPicPr>
          <p:cNvPr id="23" name="Picture 22"/>
          <p:cNvPicPr>
            <a:picLocks noChangeAspect="1"/>
          </p:cNvPicPr>
          <p:nvPr userDrawn="1"/>
        </p:nvPicPr>
        <p:blipFill>
          <a:blip r:embed="rId7"/>
          <a:stretch>
            <a:fillRect/>
          </a:stretch>
        </p:blipFill>
        <p:spPr>
          <a:xfrm>
            <a:off x="1499910" y="1014043"/>
            <a:ext cx="1005557" cy="974263"/>
          </a:xfrm>
          <a:prstGeom prst="rect">
            <a:avLst/>
          </a:prstGeom>
        </p:spPr>
      </p:pic>
      <p:grpSp>
        <p:nvGrpSpPr>
          <p:cNvPr id="26" name="Group 25"/>
          <p:cNvGrpSpPr/>
          <p:nvPr userDrawn="1"/>
        </p:nvGrpSpPr>
        <p:grpSpPr>
          <a:xfrm>
            <a:off x="3441562" y="4935465"/>
            <a:ext cx="1797814" cy="1922535"/>
            <a:chOff x="3441562" y="4935465"/>
            <a:chExt cx="1797814" cy="1922535"/>
          </a:xfrm>
        </p:grpSpPr>
        <p:pic>
          <p:nvPicPr>
            <p:cNvPr id="24" name="Picture 23"/>
            <p:cNvPicPr>
              <a:picLocks noChangeAspect="1"/>
            </p:cNvPicPr>
            <p:nvPr userDrawn="1"/>
          </p:nvPicPr>
          <p:blipFill>
            <a:blip r:embed="rId8"/>
            <a:stretch>
              <a:fillRect/>
            </a:stretch>
          </p:blipFill>
          <p:spPr>
            <a:xfrm>
              <a:off x="3441562" y="4935465"/>
              <a:ext cx="1797814" cy="1725257"/>
            </a:xfrm>
            <a:prstGeom prst="rect">
              <a:avLst/>
            </a:prstGeom>
          </p:spPr>
        </p:pic>
        <p:sp>
          <p:nvSpPr>
            <p:cNvPr id="25" name="Rectangle 24"/>
            <p:cNvSpPr/>
            <p:nvPr userDrawn="1"/>
          </p:nvSpPr>
          <p:spPr>
            <a:xfrm>
              <a:off x="4106562" y="6660722"/>
              <a:ext cx="477344" cy="197278"/>
            </a:xfrm>
            <a:prstGeom prst="rect">
              <a:avLst/>
            </a:prstGeom>
            <a:solidFill>
              <a:srgbClr val="D6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7" name="Picture 26"/>
          <p:cNvPicPr>
            <a:picLocks noChangeAspect="1"/>
          </p:cNvPicPr>
          <p:nvPr userDrawn="1"/>
        </p:nvPicPr>
        <p:blipFill>
          <a:blip r:embed="rId9"/>
          <a:stretch>
            <a:fillRect/>
          </a:stretch>
        </p:blipFill>
        <p:spPr>
          <a:xfrm>
            <a:off x="447582" y="493828"/>
            <a:ext cx="995400" cy="365349"/>
          </a:xfrm>
          <a:prstGeom prst="rect">
            <a:avLst/>
          </a:prstGeom>
        </p:spPr>
      </p:pic>
    </p:spTree>
    <p:extLst>
      <p:ext uri="{BB962C8B-B14F-4D97-AF65-F5344CB8AC3E}">
        <p14:creationId xmlns:p14="http://schemas.microsoft.com/office/powerpoint/2010/main" val="1212671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anim calcmode="lin" valueType="num">
                                      <p:cBhvr>
                                        <p:cTn id="8" dur="500" fill="hold"/>
                                        <p:tgtEl>
                                          <p:spTgt spid="18"/>
                                        </p:tgtEl>
                                        <p:attrNameLst>
                                          <p:attrName>ppt_x</p:attrName>
                                        </p:attrNameLst>
                                      </p:cBhvr>
                                      <p:tavLst>
                                        <p:tav tm="0">
                                          <p:val>
                                            <p:strVal val="#ppt_x"/>
                                          </p:val>
                                        </p:tav>
                                        <p:tav tm="100000">
                                          <p:val>
                                            <p:strVal val="#ppt_x"/>
                                          </p:val>
                                        </p:tav>
                                      </p:tavLst>
                                    </p:anim>
                                    <p:anim calcmode="lin" valueType="num">
                                      <p:cBhvr>
                                        <p:cTn id="9" dur="500" fill="hold"/>
                                        <p:tgtEl>
                                          <p:spTgt spid="18"/>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anim calcmode="lin" valueType="num">
                                      <p:cBhvr>
                                        <p:cTn id="13" dur="500" fill="hold"/>
                                        <p:tgtEl>
                                          <p:spTgt spid="13"/>
                                        </p:tgtEl>
                                        <p:attrNameLst>
                                          <p:attrName>ppt_x</p:attrName>
                                        </p:attrNameLst>
                                      </p:cBhvr>
                                      <p:tavLst>
                                        <p:tav tm="0">
                                          <p:val>
                                            <p:strVal val="#ppt_x"/>
                                          </p:val>
                                        </p:tav>
                                        <p:tav tm="100000">
                                          <p:val>
                                            <p:strVal val="#ppt_x"/>
                                          </p:val>
                                        </p:tav>
                                      </p:tavLst>
                                    </p:anim>
                                    <p:anim calcmode="lin" valueType="num">
                                      <p:cBhvr>
                                        <p:cTn id="14" dur="500" fill="hold"/>
                                        <p:tgtEl>
                                          <p:spTgt spid="13"/>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25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anim calcmode="lin" valueType="num">
                                      <p:cBhvr>
                                        <p:cTn id="18" dur="500" fill="hold"/>
                                        <p:tgtEl>
                                          <p:spTgt spid="11"/>
                                        </p:tgtEl>
                                        <p:attrNameLst>
                                          <p:attrName>ppt_x</p:attrName>
                                        </p:attrNameLst>
                                      </p:cBhvr>
                                      <p:tavLst>
                                        <p:tav tm="0">
                                          <p:val>
                                            <p:strVal val="#ppt_x"/>
                                          </p:val>
                                        </p:tav>
                                        <p:tav tm="100000">
                                          <p:val>
                                            <p:strVal val="#ppt_x"/>
                                          </p:val>
                                        </p:tav>
                                      </p:tavLst>
                                    </p:anim>
                                    <p:anim calcmode="lin" valueType="num">
                                      <p:cBhvr>
                                        <p:cTn id="19" dur="500" fill="hold"/>
                                        <p:tgtEl>
                                          <p:spTgt spid="11"/>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50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anim calcmode="lin" valueType="num">
                                      <p:cBhvr>
                                        <p:cTn id="23" dur="500" fill="hold"/>
                                        <p:tgtEl>
                                          <p:spTgt spid="23"/>
                                        </p:tgtEl>
                                        <p:attrNameLst>
                                          <p:attrName>ppt_x</p:attrName>
                                        </p:attrNameLst>
                                      </p:cBhvr>
                                      <p:tavLst>
                                        <p:tav tm="0">
                                          <p:val>
                                            <p:strVal val="#ppt_x"/>
                                          </p:val>
                                        </p:tav>
                                        <p:tav tm="100000">
                                          <p:val>
                                            <p:strVal val="#ppt_x"/>
                                          </p:val>
                                        </p:tav>
                                      </p:tavLst>
                                    </p:anim>
                                    <p:anim calcmode="lin" valueType="num">
                                      <p:cBhvr>
                                        <p:cTn id="24" dur="500" fill="hold"/>
                                        <p:tgtEl>
                                          <p:spTgt spid="23"/>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75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500"/>
                                        <p:tgtEl>
                                          <p:spTgt spid="26"/>
                                        </p:tgtEl>
                                      </p:cBhvr>
                                    </p:animEffect>
                                    <p:anim calcmode="lin" valueType="num">
                                      <p:cBhvr>
                                        <p:cTn id="28" dur="500" fill="hold"/>
                                        <p:tgtEl>
                                          <p:spTgt spid="26"/>
                                        </p:tgtEl>
                                        <p:attrNameLst>
                                          <p:attrName>ppt_x</p:attrName>
                                        </p:attrNameLst>
                                      </p:cBhvr>
                                      <p:tavLst>
                                        <p:tav tm="0">
                                          <p:val>
                                            <p:strVal val="#ppt_x"/>
                                          </p:val>
                                        </p:tav>
                                        <p:tav tm="100000">
                                          <p:val>
                                            <p:strVal val="#ppt_x"/>
                                          </p:val>
                                        </p:tav>
                                      </p:tavLst>
                                    </p:anim>
                                    <p:anim calcmode="lin" valueType="num">
                                      <p:cBhvr>
                                        <p:cTn id="29" dur="500" fill="hold"/>
                                        <p:tgtEl>
                                          <p:spTgt spid="26"/>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100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500"/>
                                        <p:tgtEl>
                                          <p:spTgt spid="20"/>
                                        </p:tgtEl>
                                      </p:cBhvr>
                                    </p:animEffect>
                                    <p:anim calcmode="lin" valueType="num">
                                      <p:cBhvr>
                                        <p:cTn id="33" dur="500" fill="hold"/>
                                        <p:tgtEl>
                                          <p:spTgt spid="20"/>
                                        </p:tgtEl>
                                        <p:attrNameLst>
                                          <p:attrName>ppt_x</p:attrName>
                                        </p:attrNameLst>
                                      </p:cBhvr>
                                      <p:tavLst>
                                        <p:tav tm="0">
                                          <p:val>
                                            <p:strVal val="#ppt_x"/>
                                          </p:val>
                                        </p:tav>
                                        <p:tav tm="100000">
                                          <p:val>
                                            <p:strVal val="#ppt_x"/>
                                          </p:val>
                                        </p:tav>
                                      </p:tavLst>
                                    </p:anim>
                                    <p:anim calcmode="lin" valueType="num">
                                      <p:cBhvr>
                                        <p:cTn id="34" dur="500" fill="hold"/>
                                        <p:tgtEl>
                                          <p:spTgt spid="20"/>
                                        </p:tgtEl>
                                        <p:attrNameLst>
                                          <p:attrName>ppt_y</p:attrName>
                                        </p:attrNameLst>
                                      </p:cBhvr>
                                      <p:tavLst>
                                        <p:tav tm="0">
                                          <p:val>
                                            <p:strVal val="#ppt_y+.1"/>
                                          </p:val>
                                        </p:tav>
                                        <p:tav tm="100000">
                                          <p:val>
                                            <p:strVal val="#ppt_y"/>
                                          </p:val>
                                        </p:tav>
                                      </p:tavLst>
                                    </p:anim>
                                  </p:childTnLst>
                                </p:cTn>
                              </p:par>
                              <p:par>
                                <p:cTn id="35" presetID="22" presetClass="entr" presetSubtype="8" fill="hold" grpId="0" nodeType="withEffect">
                                  <p:stCondLst>
                                    <p:cond delay="1250"/>
                                  </p:stCondLst>
                                  <p:childTnLst>
                                    <p:set>
                                      <p:cBhvr>
                                        <p:cTn id="36" dur="1" fill="hold">
                                          <p:stCondLst>
                                            <p:cond delay="0"/>
                                          </p:stCondLst>
                                        </p:cTn>
                                        <p:tgtEl>
                                          <p:spTgt spid="3">
                                            <p:txEl>
                                              <p:pRg st="0" end="0"/>
                                            </p:txEl>
                                          </p:spTgt>
                                        </p:tgtEl>
                                        <p:attrNameLst>
                                          <p:attrName>style.visibility</p:attrName>
                                        </p:attrNameLst>
                                      </p:cBhvr>
                                      <p:to>
                                        <p:strVal val="visible"/>
                                      </p:to>
                                    </p:set>
                                    <p:animEffect transition="in" filter="wipe(left)">
                                      <p:cBhvr>
                                        <p:cTn id="3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withEffect">
                  <p:stCondLst>
                    <p:cond delay="125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stretch>
            <a:fillRect/>
          </a:stretch>
        </p:blipFill>
        <p:spPr>
          <a:xfrm>
            <a:off x="-22860" y="-8709"/>
            <a:ext cx="7677316" cy="6921994"/>
          </a:xfrm>
          <a:prstGeom prst="rect">
            <a:avLst/>
          </a:prstGeom>
        </p:spPr>
      </p:pic>
      <p:pic>
        <p:nvPicPr>
          <p:cNvPr id="29" name="Picture 2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6162" y="300947"/>
            <a:ext cx="4357415" cy="4180946"/>
          </a:xfrm>
          <a:prstGeom prst="rect">
            <a:avLst/>
          </a:prstGeom>
        </p:spPr>
      </p:pic>
      <p:sp>
        <p:nvSpPr>
          <p:cNvPr id="22" name="Isosceles Triangle 21"/>
          <p:cNvSpPr/>
          <p:nvPr userDrawn="1"/>
        </p:nvSpPr>
        <p:spPr>
          <a:xfrm rot="5400000">
            <a:off x="-24277" y="-19819"/>
            <a:ext cx="2418163" cy="2440382"/>
          </a:xfrm>
          <a:prstGeom prst="triangle">
            <a:avLst>
              <a:gd name="adj" fmla="val 0"/>
            </a:avLst>
          </a:prstGeom>
          <a:solidFill>
            <a:srgbClr val="FDBD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26690" y="-655914"/>
            <a:ext cx="3697200" cy="1603932"/>
          </a:xfrm>
          <a:prstGeom prst="rect">
            <a:avLst/>
          </a:prstGeom>
        </p:spPr>
      </p:pic>
      <p:sp>
        <p:nvSpPr>
          <p:cNvPr id="2" name="Title 1"/>
          <p:cNvSpPr>
            <a:spLocks noGrp="1"/>
          </p:cNvSpPr>
          <p:nvPr>
            <p:ph type="ctrTitle" hasCustomPrompt="1"/>
          </p:nvPr>
        </p:nvSpPr>
        <p:spPr>
          <a:xfrm>
            <a:off x="5411096" y="2409454"/>
            <a:ext cx="5942704" cy="1741957"/>
          </a:xfrm>
        </p:spPr>
        <p:txBody>
          <a:bodyPr anchor="b">
            <a:normAutofit/>
          </a:bodyPr>
          <a:lstStyle>
            <a:lvl1pPr algn="l">
              <a:defRPr sz="3200" b="1">
                <a:solidFill>
                  <a:srgbClr val="009A9B"/>
                </a:solidFill>
                <a:latin typeface="Myriad Pro" panose="020B0503030403020204" pitchFamily="34" charset="0"/>
              </a:defRPr>
            </a:lvl1pPr>
          </a:lstStyle>
          <a:p>
            <a:r>
              <a:rPr lang="en-US" dirty="0"/>
              <a:t>CLICK TO EDIT MASTER TITLE STYLE</a:t>
            </a:r>
          </a:p>
        </p:txBody>
      </p:sp>
      <p:sp>
        <p:nvSpPr>
          <p:cNvPr id="3" name="Subtitle 2"/>
          <p:cNvSpPr>
            <a:spLocks noGrp="1"/>
          </p:cNvSpPr>
          <p:nvPr>
            <p:ph type="subTitle" idx="1"/>
          </p:nvPr>
        </p:nvSpPr>
        <p:spPr>
          <a:xfrm>
            <a:off x="5411096" y="4404507"/>
            <a:ext cx="5942704" cy="1233045"/>
          </a:xfrm>
        </p:spPr>
        <p:txBody>
          <a:bodyPr>
            <a:normAutofit/>
          </a:bodyPr>
          <a:lstStyle>
            <a:lvl1pPr marL="0" indent="0" algn="l">
              <a:buNone/>
              <a:defRPr sz="18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E526A196-E060-4D73-8CA6-3FB9772E1CB3}" type="datetime1">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6145E-3F68-4645-B6A8-E9886B0E8FFF}" type="slidenum">
              <a:rPr lang="en-US" smtClean="0"/>
              <a:t>‹#›</a:t>
            </a:fld>
            <a:endParaRPr lang="en-US"/>
          </a:p>
        </p:txBody>
      </p:sp>
      <p:pic>
        <p:nvPicPr>
          <p:cNvPr id="17" name="Picture 16"/>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0385" y="2473044"/>
            <a:ext cx="2397240" cy="3724526"/>
          </a:xfrm>
          <a:prstGeom prst="rect">
            <a:avLst/>
          </a:prstGeom>
        </p:spPr>
      </p:pic>
      <p:pic>
        <p:nvPicPr>
          <p:cNvPr id="30" name="Picture 29"/>
          <p:cNvPicPr>
            <a:picLocks noChangeAspect="1"/>
          </p:cNvPicPr>
          <p:nvPr userDrawn="1"/>
        </p:nvPicPr>
        <p:blipFill>
          <a:blip r:embed="rId6"/>
          <a:stretch>
            <a:fillRect/>
          </a:stretch>
        </p:blipFill>
        <p:spPr>
          <a:xfrm>
            <a:off x="2375456" y="-153748"/>
            <a:ext cx="660377" cy="711570"/>
          </a:xfrm>
          <a:prstGeom prst="rect">
            <a:avLst/>
          </a:prstGeom>
        </p:spPr>
      </p:pic>
      <p:pic>
        <p:nvPicPr>
          <p:cNvPr id="31" name="Picture 30"/>
          <p:cNvPicPr>
            <a:picLocks noChangeAspect="1"/>
          </p:cNvPicPr>
          <p:nvPr userDrawn="1"/>
        </p:nvPicPr>
        <p:blipFill>
          <a:blip r:embed="rId7"/>
          <a:stretch>
            <a:fillRect/>
          </a:stretch>
        </p:blipFill>
        <p:spPr>
          <a:xfrm>
            <a:off x="10752753" y="5832024"/>
            <a:ext cx="1202094" cy="365546"/>
          </a:xfrm>
          <a:prstGeom prst="rect">
            <a:avLst/>
          </a:prstGeom>
        </p:spPr>
      </p:pic>
      <p:cxnSp>
        <p:nvCxnSpPr>
          <p:cNvPr id="33" name="Straight Connector 32"/>
          <p:cNvCxnSpPr/>
          <p:nvPr userDrawn="1"/>
        </p:nvCxnSpPr>
        <p:spPr>
          <a:xfrm flipH="1">
            <a:off x="5515429" y="4279586"/>
            <a:ext cx="6676572" cy="0"/>
          </a:xfrm>
          <a:prstGeom prst="line">
            <a:avLst/>
          </a:prstGeom>
          <a:ln w="57150">
            <a:solidFill>
              <a:srgbClr val="F99D1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9513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0-#ppt_h/2"/>
                                          </p:val>
                                        </p:tav>
                                        <p:tav tm="100000">
                                          <p:val>
                                            <p:strVal val="#ppt_y"/>
                                          </p:val>
                                        </p:tav>
                                      </p:tavLst>
                                    </p:anim>
                                  </p:childTnLst>
                                </p:cTn>
                              </p:par>
                              <p:par>
                                <p:cTn id="9" presetID="2" presetClass="entr" presetSubtype="9"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0-#ppt_w/2"/>
                                          </p:val>
                                        </p:tav>
                                        <p:tav tm="100000">
                                          <p:val>
                                            <p:strVal val="#ppt_x"/>
                                          </p:val>
                                        </p:tav>
                                      </p:tavLst>
                                    </p:anim>
                                    <p:anim calcmode="lin" valueType="num">
                                      <p:cBhvr additive="base">
                                        <p:cTn id="12" dur="500" fill="hold"/>
                                        <p:tgtEl>
                                          <p:spTgt spid="22"/>
                                        </p:tgtEl>
                                        <p:attrNameLst>
                                          <p:attrName>ppt_y</p:attrName>
                                        </p:attrNameLst>
                                      </p:cBhvr>
                                      <p:tavLst>
                                        <p:tav tm="0">
                                          <p:val>
                                            <p:strVal val="0-#ppt_h/2"/>
                                          </p:val>
                                        </p:tav>
                                        <p:tav tm="100000">
                                          <p:val>
                                            <p:strVal val="#ppt_y"/>
                                          </p:val>
                                        </p:tav>
                                      </p:tavLst>
                                    </p:anim>
                                  </p:childTnLst>
                                </p:cTn>
                              </p:par>
                              <p:par>
                                <p:cTn id="13" presetID="42" presetClass="entr" presetSubtype="0" fill="hold" nodeType="withEffect">
                                  <p:stCondLst>
                                    <p:cond delay="25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anim calcmode="lin" valueType="num">
                                      <p:cBhvr>
                                        <p:cTn id="16" dur="500" fill="hold"/>
                                        <p:tgtEl>
                                          <p:spTgt spid="17"/>
                                        </p:tgtEl>
                                        <p:attrNameLst>
                                          <p:attrName>ppt_x</p:attrName>
                                        </p:attrNameLst>
                                      </p:cBhvr>
                                      <p:tavLst>
                                        <p:tav tm="0">
                                          <p:val>
                                            <p:strVal val="#ppt_x"/>
                                          </p:val>
                                        </p:tav>
                                        <p:tav tm="100000">
                                          <p:val>
                                            <p:strVal val="#ppt_x"/>
                                          </p:val>
                                        </p:tav>
                                      </p:tavLst>
                                    </p:anim>
                                    <p:anim calcmode="lin" valueType="num">
                                      <p:cBhvr>
                                        <p:cTn id="17" dur="500" fill="hold"/>
                                        <p:tgtEl>
                                          <p:spTgt spid="17"/>
                                        </p:tgtEl>
                                        <p:attrNameLst>
                                          <p:attrName>ppt_y</p:attrName>
                                        </p:attrNameLst>
                                      </p:cBhvr>
                                      <p:tavLst>
                                        <p:tav tm="0">
                                          <p:val>
                                            <p:strVal val="#ppt_y+.1"/>
                                          </p:val>
                                        </p:tav>
                                        <p:tav tm="100000">
                                          <p:val>
                                            <p:strVal val="#ppt_y"/>
                                          </p:val>
                                        </p:tav>
                                      </p:tavLst>
                                    </p:anim>
                                  </p:childTnLst>
                                </p:cTn>
                              </p:par>
                              <p:par>
                                <p:cTn id="18" presetID="2" presetClass="entr" presetSubtype="1" fill="hold" nodeType="withEffect">
                                  <p:stCondLst>
                                    <p:cond delay="500"/>
                                  </p:stCondLst>
                                  <p:childTnLst>
                                    <p:set>
                                      <p:cBhvr>
                                        <p:cTn id="19" dur="1" fill="hold">
                                          <p:stCondLst>
                                            <p:cond delay="0"/>
                                          </p:stCondLst>
                                        </p:cTn>
                                        <p:tgtEl>
                                          <p:spTgt spid="28"/>
                                        </p:tgtEl>
                                        <p:attrNameLst>
                                          <p:attrName>style.visibility</p:attrName>
                                        </p:attrNameLst>
                                      </p:cBhvr>
                                      <p:to>
                                        <p:strVal val="visible"/>
                                      </p:to>
                                    </p:set>
                                    <p:anim calcmode="lin" valueType="num">
                                      <p:cBhvr additive="base">
                                        <p:cTn id="20" dur="500" fill="hold"/>
                                        <p:tgtEl>
                                          <p:spTgt spid="28"/>
                                        </p:tgtEl>
                                        <p:attrNameLst>
                                          <p:attrName>ppt_x</p:attrName>
                                        </p:attrNameLst>
                                      </p:cBhvr>
                                      <p:tavLst>
                                        <p:tav tm="0">
                                          <p:val>
                                            <p:strVal val="#ppt_x"/>
                                          </p:val>
                                        </p:tav>
                                        <p:tav tm="100000">
                                          <p:val>
                                            <p:strVal val="#ppt_x"/>
                                          </p:val>
                                        </p:tav>
                                      </p:tavLst>
                                    </p:anim>
                                    <p:anim calcmode="lin" valueType="num">
                                      <p:cBhvr additive="base">
                                        <p:cTn id="21" dur="500" fill="hold"/>
                                        <p:tgtEl>
                                          <p:spTgt spid="28"/>
                                        </p:tgtEl>
                                        <p:attrNameLst>
                                          <p:attrName>ppt_y</p:attrName>
                                        </p:attrNameLst>
                                      </p:cBhvr>
                                      <p:tavLst>
                                        <p:tav tm="0">
                                          <p:val>
                                            <p:strVal val="0-#ppt_h/2"/>
                                          </p:val>
                                        </p:tav>
                                        <p:tav tm="100000">
                                          <p:val>
                                            <p:strVal val="#ppt_y"/>
                                          </p:val>
                                        </p:tav>
                                      </p:tavLst>
                                    </p:anim>
                                  </p:childTnLst>
                                </p:cTn>
                              </p:par>
                              <p:par>
                                <p:cTn id="22" presetID="42" presetClass="entr" presetSubtype="0" fill="hold" nodeType="withEffect">
                                  <p:stCondLst>
                                    <p:cond delay="750"/>
                                  </p:stCondLst>
                                  <p:childTnLst>
                                    <p:set>
                                      <p:cBhvr>
                                        <p:cTn id="23" dur="1" fill="hold">
                                          <p:stCondLst>
                                            <p:cond delay="0"/>
                                          </p:stCondLst>
                                        </p:cTn>
                                        <p:tgtEl>
                                          <p:spTgt spid="29"/>
                                        </p:tgtEl>
                                        <p:attrNameLst>
                                          <p:attrName>style.visibility</p:attrName>
                                        </p:attrNameLst>
                                      </p:cBhvr>
                                      <p:to>
                                        <p:strVal val="visible"/>
                                      </p:to>
                                    </p:set>
                                    <p:animEffect transition="in" filter="fade">
                                      <p:cBhvr>
                                        <p:cTn id="24" dur="500"/>
                                        <p:tgtEl>
                                          <p:spTgt spid="29"/>
                                        </p:tgtEl>
                                      </p:cBhvr>
                                    </p:animEffect>
                                    <p:anim calcmode="lin" valueType="num">
                                      <p:cBhvr>
                                        <p:cTn id="25" dur="500" fill="hold"/>
                                        <p:tgtEl>
                                          <p:spTgt spid="29"/>
                                        </p:tgtEl>
                                        <p:attrNameLst>
                                          <p:attrName>ppt_x</p:attrName>
                                        </p:attrNameLst>
                                      </p:cBhvr>
                                      <p:tavLst>
                                        <p:tav tm="0">
                                          <p:val>
                                            <p:strVal val="#ppt_x"/>
                                          </p:val>
                                        </p:tav>
                                        <p:tav tm="100000">
                                          <p:val>
                                            <p:strVal val="#ppt_x"/>
                                          </p:val>
                                        </p:tav>
                                      </p:tavLst>
                                    </p:anim>
                                    <p:anim calcmode="lin" valueType="num">
                                      <p:cBhvr>
                                        <p:cTn id="26" dur="500" fill="hold"/>
                                        <p:tgtEl>
                                          <p:spTgt spid="29"/>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1000"/>
                                  </p:stCondLst>
                                  <p:childTnLst>
                                    <p:set>
                                      <p:cBhvr>
                                        <p:cTn id="28" dur="1" fill="hold">
                                          <p:stCondLst>
                                            <p:cond delay="0"/>
                                          </p:stCondLst>
                                        </p:cTn>
                                        <p:tgtEl>
                                          <p:spTgt spid="30"/>
                                        </p:tgtEl>
                                        <p:attrNameLst>
                                          <p:attrName>style.visibility</p:attrName>
                                        </p:attrNameLst>
                                      </p:cBhvr>
                                      <p:to>
                                        <p:strVal val="visible"/>
                                      </p:to>
                                    </p:set>
                                    <p:animEffect transition="in" filter="fade">
                                      <p:cBhvr>
                                        <p:cTn id="29" dur="500"/>
                                        <p:tgtEl>
                                          <p:spTgt spid="30"/>
                                        </p:tgtEl>
                                      </p:cBhvr>
                                    </p:animEffect>
                                    <p:anim calcmode="lin" valueType="num">
                                      <p:cBhvr>
                                        <p:cTn id="30" dur="500" fill="hold"/>
                                        <p:tgtEl>
                                          <p:spTgt spid="30"/>
                                        </p:tgtEl>
                                        <p:attrNameLst>
                                          <p:attrName>ppt_x</p:attrName>
                                        </p:attrNameLst>
                                      </p:cBhvr>
                                      <p:tavLst>
                                        <p:tav tm="0">
                                          <p:val>
                                            <p:strVal val="#ppt_x"/>
                                          </p:val>
                                        </p:tav>
                                        <p:tav tm="100000">
                                          <p:val>
                                            <p:strVal val="#ppt_x"/>
                                          </p:val>
                                        </p:tav>
                                      </p:tavLst>
                                    </p:anim>
                                    <p:anim calcmode="lin" valueType="num">
                                      <p:cBhvr>
                                        <p:cTn id="31" dur="500" fill="hold"/>
                                        <p:tgtEl>
                                          <p:spTgt spid="30"/>
                                        </p:tgtEl>
                                        <p:attrNameLst>
                                          <p:attrName>ppt_y</p:attrName>
                                        </p:attrNameLst>
                                      </p:cBhvr>
                                      <p:tavLst>
                                        <p:tav tm="0">
                                          <p:val>
                                            <p:strVal val="#ppt_y+.1"/>
                                          </p:val>
                                        </p:tav>
                                        <p:tav tm="100000">
                                          <p:val>
                                            <p:strVal val="#ppt_y"/>
                                          </p:val>
                                        </p:tav>
                                      </p:tavLst>
                                    </p:anim>
                                  </p:childTnLst>
                                </p:cTn>
                              </p:par>
                              <p:par>
                                <p:cTn id="32" presetID="16" presetClass="entr" presetSubtype="21" fill="hold" nodeType="withEffect">
                                  <p:stCondLst>
                                    <p:cond delay="1250"/>
                                  </p:stCondLst>
                                  <p:childTnLst>
                                    <p:set>
                                      <p:cBhvr>
                                        <p:cTn id="33" dur="1" fill="hold">
                                          <p:stCondLst>
                                            <p:cond delay="0"/>
                                          </p:stCondLst>
                                        </p:cTn>
                                        <p:tgtEl>
                                          <p:spTgt spid="33"/>
                                        </p:tgtEl>
                                        <p:attrNameLst>
                                          <p:attrName>style.visibility</p:attrName>
                                        </p:attrNameLst>
                                      </p:cBhvr>
                                      <p:to>
                                        <p:strVal val="visible"/>
                                      </p:to>
                                    </p:set>
                                    <p:animEffect transition="in" filter="barn(inVertical)">
                                      <p:cBhvr>
                                        <p:cTn id="34" dur="500"/>
                                        <p:tgtEl>
                                          <p:spTgt spid="33"/>
                                        </p:tgtEl>
                                      </p:cBhvr>
                                    </p:animEffect>
                                  </p:childTnLst>
                                </p:cTn>
                              </p:par>
                              <p:par>
                                <p:cTn id="35" presetID="22" presetClass="entr" presetSubtype="8" fill="hold" grpId="0" nodeType="withEffect">
                                  <p:stCondLst>
                                    <p:cond delay="1250"/>
                                  </p:stCondLst>
                                  <p:childTnLst>
                                    <p:set>
                                      <p:cBhvr>
                                        <p:cTn id="36" dur="1" fill="hold">
                                          <p:stCondLst>
                                            <p:cond delay="0"/>
                                          </p:stCondLst>
                                        </p:cTn>
                                        <p:tgtEl>
                                          <p:spTgt spid="3">
                                            <p:txEl>
                                              <p:pRg st="0" end="0"/>
                                            </p:txEl>
                                          </p:spTgt>
                                        </p:tgtEl>
                                        <p:attrNameLst>
                                          <p:attrName>style.visibility</p:attrName>
                                        </p:attrNameLst>
                                      </p:cBhvr>
                                      <p:to>
                                        <p:strVal val="visible"/>
                                      </p:to>
                                    </p:set>
                                    <p:animEffect transition="in" filter="wipe(left)">
                                      <p:cBhvr>
                                        <p:cTn id="3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2" grpId="1" animBg="1"/>
      <p:bldP spid="22" grpId="2" animBg="1"/>
      <p:bldP spid="3" grpId="0" build="p">
        <p:tmplLst>
          <p:tmpl lvl="1">
            <p:tnLst>
              <p:par>
                <p:cTn presetID="22" presetClass="entr" presetSubtype="8" fill="hold" nodeType="withEffect">
                  <p:stCondLst>
                    <p:cond delay="125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Rectangle 9"/>
          <p:cNvSpPr/>
          <p:nvPr userDrawn="1"/>
        </p:nvSpPr>
        <p:spPr>
          <a:xfrm>
            <a:off x="-12032" y="6566905"/>
            <a:ext cx="12204032" cy="294784"/>
          </a:xfrm>
          <a:prstGeom prst="rect">
            <a:avLst/>
          </a:prstGeom>
          <a:solidFill>
            <a:srgbClr val="81CE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12032" y="6278267"/>
            <a:ext cx="12204032" cy="294784"/>
          </a:xfrm>
          <a:prstGeom prst="rect">
            <a:avLst/>
          </a:prstGeom>
          <a:solidFill>
            <a:srgbClr val="D6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a:stretch>
            <a:fillRect/>
          </a:stretch>
        </p:blipFill>
        <p:spPr>
          <a:xfrm>
            <a:off x="10619116" y="6035148"/>
            <a:ext cx="1086814" cy="832183"/>
          </a:xfrm>
          <a:prstGeom prst="rect">
            <a:avLst/>
          </a:prstGeom>
        </p:spPr>
      </p:pic>
      <p:sp>
        <p:nvSpPr>
          <p:cNvPr id="8" name="Rectangle 7"/>
          <p:cNvSpPr/>
          <p:nvPr userDrawn="1"/>
        </p:nvSpPr>
        <p:spPr>
          <a:xfrm>
            <a:off x="-12032" y="-5535"/>
            <a:ext cx="12204032" cy="294784"/>
          </a:xfrm>
          <a:prstGeom prst="rect">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7663" y="1235080"/>
            <a:ext cx="10807183" cy="4941883"/>
          </a:xfrm>
        </p:spPr>
        <p:txBody>
          <a:bodyPr/>
          <a:lstStyle>
            <a:lvl1pPr>
              <a:defRPr sz="1600">
                <a:latin typeface="Myriad Pro" panose="020B0503030403020204" pitchFamily="34" charset="0"/>
              </a:defRPr>
            </a:lvl1pPr>
            <a:lvl2pPr>
              <a:defRPr sz="1400">
                <a:latin typeface="Myriad Pro" panose="020B0503030403020204" pitchFamily="34" charset="0"/>
              </a:defRPr>
            </a:lvl2pPr>
            <a:lvl3pPr>
              <a:defRPr sz="1200">
                <a:latin typeface="Myriad Pro" panose="020B0503030403020204" pitchFamily="34" charset="0"/>
              </a:defRPr>
            </a:lvl3pPr>
            <a:lvl4pPr>
              <a:defRPr sz="1100">
                <a:latin typeface="Myriad Pro" panose="020B0503030403020204" pitchFamily="34" charset="0"/>
              </a:defRPr>
            </a:lvl4pPr>
            <a:lvl5pPr>
              <a:defRPr sz="1050">
                <a:latin typeface="Myriad Pro" panose="020B0503030403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74AD344-66F4-44E7-A88A-167EF3C73B9C}" type="datetime1">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6145E-3F68-4645-B6A8-E9886B0E8FFF}" type="slidenum">
              <a:rPr lang="en-US" smtClean="0"/>
              <a:t>‹#›</a:t>
            </a:fld>
            <a:endParaRPr lang="en-US"/>
          </a:p>
        </p:txBody>
      </p:sp>
      <p:pic>
        <p:nvPicPr>
          <p:cNvPr id="7" name="Picture 6"/>
          <p:cNvPicPr>
            <a:picLocks noChangeAspect="1"/>
          </p:cNvPicPr>
          <p:nvPr userDrawn="1"/>
        </p:nvPicPr>
        <p:blipFill>
          <a:blip r:embed="rId3"/>
          <a:stretch>
            <a:fillRect/>
          </a:stretch>
        </p:blipFill>
        <p:spPr>
          <a:xfrm>
            <a:off x="-9331" y="-9331"/>
            <a:ext cx="1422000" cy="1542583"/>
          </a:xfrm>
          <a:prstGeom prst="rect">
            <a:avLst/>
          </a:prstGeom>
        </p:spPr>
      </p:pic>
      <p:pic>
        <p:nvPicPr>
          <p:cNvPr id="12" name="Picture 11"/>
          <p:cNvPicPr>
            <a:picLocks noChangeAspect="1"/>
          </p:cNvPicPr>
          <p:nvPr userDrawn="1"/>
        </p:nvPicPr>
        <p:blipFill>
          <a:blip r:embed="rId4"/>
          <a:stretch>
            <a:fillRect/>
          </a:stretch>
        </p:blipFill>
        <p:spPr>
          <a:xfrm>
            <a:off x="10752753" y="517854"/>
            <a:ext cx="1202094" cy="365546"/>
          </a:xfrm>
          <a:prstGeom prst="rect">
            <a:avLst/>
          </a:prstGeom>
        </p:spPr>
      </p:pic>
      <p:sp>
        <p:nvSpPr>
          <p:cNvPr id="2" name="Title 1"/>
          <p:cNvSpPr>
            <a:spLocks noGrp="1"/>
          </p:cNvSpPr>
          <p:nvPr>
            <p:ph type="title" hasCustomPrompt="1"/>
          </p:nvPr>
        </p:nvSpPr>
        <p:spPr>
          <a:xfrm>
            <a:off x="1147664" y="365126"/>
            <a:ext cx="9349275" cy="717226"/>
          </a:xfrm>
        </p:spPr>
        <p:txBody>
          <a:bodyPr>
            <a:normAutofit/>
          </a:bodyPr>
          <a:lstStyle>
            <a:lvl1pPr>
              <a:defRPr sz="2000" b="1">
                <a:solidFill>
                  <a:srgbClr val="009A9B"/>
                </a:solidFill>
                <a:latin typeface="Myriad Pro" panose="020B0503030403020204" pitchFamily="34" charset="0"/>
              </a:defRPr>
            </a:lvl1pPr>
          </a:lstStyle>
          <a:p>
            <a:r>
              <a:rPr lang="en-US" dirty="0"/>
              <a:t>CLICK TO EDIT MASTER TITLE STYLE</a:t>
            </a:r>
          </a:p>
        </p:txBody>
      </p:sp>
    </p:spTree>
    <p:extLst>
      <p:ext uri="{BB962C8B-B14F-4D97-AF65-F5344CB8AC3E}">
        <p14:creationId xmlns:p14="http://schemas.microsoft.com/office/powerpoint/2010/main" val="1989091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par>
                                <p:cTn id="17" presetID="22" presetClass="entr" presetSubtype="8" fill="hold" grpId="0" nodeType="withEffect">
                                  <p:stCondLst>
                                    <p:cond delay="250"/>
                                  </p:stCondLst>
                                  <p:childTnLst>
                                    <p:set>
                                      <p:cBhvr>
                                        <p:cTn id="18" dur="1" fill="hold">
                                          <p:stCondLst>
                                            <p:cond delay="0"/>
                                          </p:stCondLst>
                                        </p:cTn>
                                        <p:tgtEl>
                                          <p:spTgt spid="2"/>
                                        </p:tgtEl>
                                        <p:attrNameLst>
                                          <p:attrName>style.visibility</p:attrName>
                                        </p:attrNameLst>
                                      </p:cBhvr>
                                      <p:to>
                                        <p:strVal val="visible"/>
                                      </p:to>
                                    </p:set>
                                    <p:animEffect transition="in" filter="wipe(left)">
                                      <p:cBhvr>
                                        <p:cTn id="19" dur="500"/>
                                        <p:tgtEl>
                                          <p:spTgt spid="2"/>
                                        </p:tgtEl>
                                      </p:cBhvr>
                                    </p:animEffect>
                                  </p:childTnLst>
                                </p:cTn>
                              </p:par>
                              <p:par>
                                <p:cTn id="20" presetID="22" presetClass="entr" presetSubtype="4" fill="hold" nodeType="withEffect">
                                  <p:stCondLst>
                                    <p:cond delay="25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par>
                                <p:cTn id="23" presetID="42" presetClass="entr" presetSubtype="0" fill="hold" nodeType="withEffect">
                                  <p:stCondLst>
                                    <p:cond delay="25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anim calcmode="lin" valueType="num">
                                      <p:cBhvr>
                                        <p:cTn id="26" dur="500" fill="hold"/>
                                        <p:tgtEl>
                                          <p:spTgt spid="9"/>
                                        </p:tgtEl>
                                        <p:attrNameLst>
                                          <p:attrName>ppt_x</p:attrName>
                                        </p:attrNameLst>
                                      </p:cBhvr>
                                      <p:tavLst>
                                        <p:tav tm="0">
                                          <p:val>
                                            <p:strVal val="#ppt_x"/>
                                          </p:val>
                                        </p:tav>
                                        <p:tav tm="100000">
                                          <p:val>
                                            <p:strVal val="#ppt_x"/>
                                          </p:val>
                                        </p:tav>
                                      </p:tavLst>
                                    </p:anim>
                                    <p:anim calcmode="lin" valueType="num">
                                      <p:cBhvr>
                                        <p:cTn id="27" dur="500" fill="hold"/>
                                        <p:tgtEl>
                                          <p:spTgt spid="9"/>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50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fade">
                                      <p:cBhvr>
                                        <p:cTn id="30" dur="500"/>
                                        <p:tgtEl>
                                          <p:spTgt spid="3">
                                            <p:txEl>
                                              <p:pRg st="0" end="0"/>
                                            </p:txEl>
                                          </p:spTgt>
                                        </p:tgtEl>
                                      </p:cBhvr>
                                    </p:animEffect>
                                    <p:anim calcmode="lin" valueType="num">
                                      <p:cBhvr>
                                        <p:cTn id="3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2" dur="500" fill="hold"/>
                                        <p:tgtEl>
                                          <p:spTgt spid="3">
                                            <p:txEl>
                                              <p:pRg st="0" end="0"/>
                                            </p:txEl>
                                          </p:spTgt>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750"/>
                                  </p:stCondLst>
                                  <p:childTnLst>
                                    <p:set>
                                      <p:cBhvr>
                                        <p:cTn id="34" dur="1" fill="hold">
                                          <p:stCondLst>
                                            <p:cond delay="0"/>
                                          </p:stCondLst>
                                        </p:cTn>
                                        <p:tgtEl>
                                          <p:spTgt spid="3">
                                            <p:txEl>
                                              <p:pRg st="1" end="1"/>
                                            </p:txEl>
                                          </p:spTgt>
                                        </p:tgtEl>
                                        <p:attrNameLst>
                                          <p:attrName>style.visibility</p:attrName>
                                        </p:attrNameLst>
                                      </p:cBhvr>
                                      <p:to>
                                        <p:strVal val="visible"/>
                                      </p:to>
                                    </p:set>
                                    <p:animEffect transition="in" filter="fade">
                                      <p:cBhvr>
                                        <p:cTn id="35" dur="500"/>
                                        <p:tgtEl>
                                          <p:spTgt spid="3">
                                            <p:txEl>
                                              <p:pRg st="1" end="1"/>
                                            </p:txEl>
                                          </p:spTgt>
                                        </p:tgtEl>
                                      </p:cBhvr>
                                    </p:animEffect>
                                    <p:anim calcmode="lin" valueType="num">
                                      <p:cBhvr>
                                        <p:cTn id="3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1" end="1"/>
                                            </p:txEl>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1000"/>
                                  </p:stCondLst>
                                  <p:childTnLst>
                                    <p:set>
                                      <p:cBhvr>
                                        <p:cTn id="39" dur="1" fill="hold">
                                          <p:stCondLst>
                                            <p:cond delay="0"/>
                                          </p:stCondLst>
                                        </p:cTn>
                                        <p:tgtEl>
                                          <p:spTgt spid="3">
                                            <p:txEl>
                                              <p:pRg st="2" end="2"/>
                                            </p:txEl>
                                          </p:spTgt>
                                        </p:tgtEl>
                                        <p:attrNameLst>
                                          <p:attrName>style.visibility</p:attrName>
                                        </p:attrNameLst>
                                      </p:cBhvr>
                                      <p:to>
                                        <p:strVal val="visible"/>
                                      </p:to>
                                    </p:set>
                                    <p:animEffect transition="in" filter="fade">
                                      <p:cBhvr>
                                        <p:cTn id="40" dur="500"/>
                                        <p:tgtEl>
                                          <p:spTgt spid="3">
                                            <p:txEl>
                                              <p:pRg st="2" end="2"/>
                                            </p:txEl>
                                          </p:spTgt>
                                        </p:tgtEl>
                                      </p:cBhvr>
                                    </p:animEffect>
                                    <p:anim calcmode="lin" valueType="num">
                                      <p:cBhvr>
                                        <p:cTn id="4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2" dur="500" fill="hold"/>
                                        <p:tgtEl>
                                          <p:spTgt spid="3">
                                            <p:txEl>
                                              <p:pRg st="2" end="2"/>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1250"/>
                                  </p:stCondLst>
                                  <p:childTnLst>
                                    <p:set>
                                      <p:cBhvr>
                                        <p:cTn id="44" dur="1" fill="hold">
                                          <p:stCondLst>
                                            <p:cond delay="0"/>
                                          </p:stCondLst>
                                        </p:cTn>
                                        <p:tgtEl>
                                          <p:spTgt spid="3">
                                            <p:txEl>
                                              <p:pRg st="3" end="3"/>
                                            </p:txEl>
                                          </p:spTgt>
                                        </p:tgtEl>
                                        <p:attrNameLst>
                                          <p:attrName>style.visibility</p:attrName>
                                        </p:attrNameLst>
                                      </p:cBhvr>
                                      <p:to>
                                        <p:strVal val="visible"/>
                                      </p:to>
                                    </p:set>
                                    <p:animEffect transition="in" filter="fade">
                                      <p:cBhvr>
                                        <p:cTn id="45" dur="500"/>
                                        <p:tgtEl>
                                          <p:spTgt spid="3">
                                            <p:txEl>
                                              <p:pRg st="3" end="3"/>
                                            </p:txEl>
                                          </p:spTgt>
                                        </p:tgtEl>
                                      </p:cBhvr>
                                    </p:animEffect>
                                    <p:anim calcmode="lin" valueType="num">
                                      <p:cBhvr>
                                        <p:cTn id="4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7" dur="500" fill="hold"/>
                                        <p:tgtEl>
                                          <p:spTgt spid="3">
                                            <p:txEl>
                                              <p:pRg st="3" end="3"/>
                                            </p:tx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1500"/>
                                  </p:stCondLst>
                                  <p:childTnLst>
                                    <p:set>
                                      <p:cBhvr>
                                        <p:cTn id="49" dur="1" fill="hold">
                                          <p:stCondLst>
                                            <p:cond delay="0"/>
                                          </p:stCondLst>
                                        </p:cTn>
                                        <p:tgtEl>
                                          <p:spTgt spid="3">
                                            <p:txEl>
                                              <p:pRg st="4" end="4"/>
                                            </p:txEl>
                                          </p:spTgt>
                                        </p:tgtEl>
                                        <p:attrNameLst>
                                          <p:attrName>style.visibility</p:attrName>
                                        </p:attrNameLst>
                                      </p:cBhvr>
                                      <p:to>
                                        <p:strVal val="visible"/>
                                      </p:to>
                                    </p:set>
                                    <p:animEffect transition="in" filter="fade">
                                      <p:cBhvr>
                                        <p:cTn id="50" dur="500"/>
                                        <p:tgtEl>
                                          <p:spTgt spid="3">
                                            <p:txEl>
                                              <p:pRg st="4" end="4"/>
                                            </p:txEl>
                                          </p:spTgt>
                                        </p:tgtEl>
                                      </p:cBhvr>
                                    </p:animEffect>
                                    <p:anim calcmode="lin" valueType="num">
                                      <p:cBhvr>
                                        <p:cTn id="5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2"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0" grpId="2" animBg="1"/>
      <p:bldP spid="10" grpId="3" animBg="1"/>
      <p:bldP spid="10" grpId="4" animBg="1"/>
      <p:bldP spid="10" grpId="5" animBg="1"/>
      <p:bldP spid="11" grpId="0" animBg="1"/>
      <p:bldP spid="11" grpId="1" animBg="1"/>
      <p:bldP spid="11" grpId="2" animBg="1"/>
      <p:bldP spid="11" grpId="3" animBg="1"/>
      <p:bldP spid="11" grpId="4" animBg="1"/>
      <p:bldP spid="11" grpId="5" animBg="1"/>
      <p:bldP spid="8" grpId="0" animBg="1"/>
      <p:bldP spid="8" grpId="1" animBg="1"/>
      <p:bldP spid="8" grpId="2" animBg="1"/>
      <p:bldP spid="8" grpId="3" animBg="1"/>
      <p:bldP spid="8" grpId="4" animBg="1"/>
      <p:bldP spid="8" grpId="5" animBg="1"/>
      <p:bldP spid="3" grpId="0" uiExpand="1" build="p">
        <p:tmplLst>
          <p:tmpl lvl="1">
            <p:tnLst>
              <p:par>
                <p:cTn presetID="42" presetClass="entr" presetSubtype="0" fill="hold" nodeType="withEffect">
                  <p:stCondLst>
                    <p:cond delay="50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2">
            <p:tnLst>
              <p:par>
                <p:cTn presetID="42" presetClass="entr" presetSubtype="0" fill="hold" nodeType="withEffect">
                  <p:stCondLst>
                    <p:cond delay="75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3">
            <p:tnLst>
              <p:par>
                <p:cTn presetID="42" presetClass="entr" presetSubtype="0" fill="hold" nodeType="withEffect">
                  <p:stCondLst>
                    <p:cond delay="100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4">
            <p:tnLst>
              <p:par>
                <p:cTn presetID="42" presetClass="entr" presetSubtype="0" fill="hold" nodeType="withEffect">
                  <p:stCondLst>
                    <p:cond delay="125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5">
            <p:tnLst>
              <p:par>
                <p:cTn presetID="42" presetClass="entr" presetSubtype="0" fill="hold" nodeType="withEffect">
                  <p:stCondLst>
                    <p:cond delay="150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Lst>
      </p:bldP>
      <p:bldP spid="2" grpId="0"/>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8" name="Rectangle 7"/>
          <p:cNvSpPr/>
          <p:nvPr userDrawn="1"/>
        </p:nvSpPr>
        <p:spPr>
          <a:xfrm>
            <a:off x="-12032" y="-5535"/>
            <a:ext cx="12204032" cy="294784"/>
          </a:xfrm>
          <a:prstGeom prst="rect">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7663" y="1235080"/>
            <a:ext cx="10807183" cy="4941883"/>
          </a:xfrm>
        </p:spPr>
        <p:txBody>
          <a:bodyPr/>
          <a:lstStyle>
            <a:lvl1pPr>
              <a:defRPr sz="1600">
                <a:latin typeface="Myriad Pro" panose="020B0503030403020204" pitchFamily="34" charset="0"/>
              </a:defRPr>
            </a:lvl1pPr>
            <a:lvl2pPr>
              <a:defRPr sz="1400">
                <a:latin typeface="Myriad Pro" panose="020B0503030403020204" pitchFamily="34" charset="0"/>
              </a:defRPr>
            </a:lvl2pPr>
            <a:lvl3pPr>
              <a:defRPr sz="1200">
                <a:latin typeface="Myriad Pro" panose="020B0503030403020204" pitchFamily="34" charset="0"/>
              </a:defRPr>
            </a:lvl3pPr>
            <a:lvl4pPr>
              <a:defRPr sz="1100">
                <a:latin typeface="Myriad Pro" panose="020B0503030403020204" pitchFamily="34" charset="0"/>
              </a:defRPr>
            </a:lvl4pPr>
            <a:lvl5pPr>
              <a:defRPr sz="1050">
                <a:latin typeface="Myriad Pro" panose="020B0503030403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C00223D-12DA-4C29-B0F0-29DCFD713E2B}" type="datetime1">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6145E-3F68-4645-B6A8-E9886B0E8FFF}" type="slidenum">
              <a:rPr lang="en-US" smtClean="0"/>
              <a:t>‹#›</a:t>
            </a:fld>
            <a:endParaRPr lang="en-US"/>
          </a:p>
        </p:txBody>
      </p:sp>
      <p:pic>
        <p:nvPicPr>
          <p:cNvPr id="7" name="Picture 6"/>
          <p:cNvPicPr>
            <a:picLocks noChangeAspect="1"/>
          </p:cNvPicPr>
          <p:nvPr userDrawn="1"/>
        </p:nvPicPr>
        <p:blipFill>
          <a:blip r:embed="rId2"/>
          <a:stretch>
            <a:fillRect/>
          </a:stretch>
        </p:blipFill>
        <p:spPr>
          <a:xfrm>
            <a:off x="-9331" y="-9331"/>
            <a:ext cx="1422000" cy="1542583"/>
          </a:xfrm>
          <a:prstGeom prst="rect">
            <a:avLst/>
          </a:prstGeom>
        </p:spPr>
      </p:pic>
      <p:pic>
        <p:nvPicPr>
          <p:cNvPr id="12" name="Picture 11"/>
          <p:cNvPicPr>
            <a:picLocks noChangeAspect="1"/>
          </p:cNvPicPr>
          <p:nvPr userDrawn="1"/>
        </p:nvPicPr>
        <p:blipFill>
          <a:blip r:embed="rId3"/>
          <a:stretch>
            <a:fillRect/>
          </a:stretch>
        </p:blipFill>
        <p:spPr>
          <a:xfrm>
            <a:off x="10752753" y="517854"/>
            <a:ext cx="1202094" cy="365546"/>
          </a:xfrm>
          <a:prstGeom prst="rect">
            <a:avLst/>
          </a:prstGeom>
        </p:spPr>
      </p:pic>
      <p:sp>
        <p:nvSpPr>
          <p:cNvPr id="2" name="Title 1"/>
          <p:cNvSpPr>
            <a:spLocks noGrp="1"/>
          </p:cNvSpPr>
          <p:nvPr>
            <p:ph type="title" hasCustomPrompt="1"/>
          </p:nvPr>
        </p:nvSpPr>
        <p:spPr>
          <a:xfrm>
            <a:off x="1147664" y="365126"/>
            <a:ext cx="9349275" cy="717226"/>
          </a:xfrm>
        </p:spPr>
        <p:txBody>
          <a:bodyPr>
            <a:normAutofit/>
          </a:bodyPr>
          <a:lstStyle>
            <a:lvl1pPr>
              <a:defRPr sz="2000" b="1">
                <a:solidFill>
                  <a:srgbClr val="009A9B"/>
                </a:solidFill>
                <a:latin typeface="Myriad Pro" panose="020B0503030403020204" pitchFamily="34" charset="0"/>
              </a:defRPr>
            </a:lvl1pPr>
          </a:lstStyle>
          <a:p>
            <a:r>
              <a:rPr lang="en-US" dirty="0"/>
              <a:t>CLICK TO EDIT MASTER TITLE STYLE</a:t>
            </a:r>
          </a:p>
        </p:txBody>
      </p:sp>
    </p:spTree>
    <p:extLst>
      <p:ext uri="{BB962C8B-B14F-4D97-AF65-F5344CB8AC3E}">
        <p14:creationId xmlns:p14="http://schemas.microsoft.com/office/powerpoint/2010/main" val="1584568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par>
                                <p:cTn id="9" presetID="22" presetClass="entr" presetSubtype="8" fill="hold" grpId="0" nodeType="withEffect">
                                  <p:stCondLst>
                                    <p:cond delay="25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par>
                                <p:cTn id="12" presetID="22" presetClass="entr" presetSubtype="4" fill="hold" nodeType="withEffect">
                                  <p:stCondLst>
                                    <p:cond delay="250"/>
                                  </p:stCondLst>
                                  <p:childTnLst>
                                    <p:set>
                                      <p:cBhvr>
                                        <p:cTn id="13" dur="1" fill="hold">
                                          <p:stCondLst>
                                            <p:cond delay="0"/>
                                          </p:stCondLst>
                                        </p:cTn>
                                        <p:tgtEl>
                                          <p:spTgt spid="7"/>
                                        </p:tgtEl>
                                        <p:attrNameLst>
                                          <p:attrName>style.visibility</p:attrName>
                                        </p:attrNameLst>
                                      </p:cBhvr>
                                      <p:to>
                                        <p:strVal val="visible"/>
                                      </p:to>
                                    </p:set>
                                    <p:animEffect transition="in" filter="wipe(down)">
                                      <p:cBhvr>
                                        <p:cTn id="14" dur="500"/>
                                        <p:tgtEl>
                                          <p:spTgt spid="7"/>
                                        </p:tgtEl>
                                      </p:cBhvr>
                                    </p:animEffect>
                                  </p:childTnLst>
                                </p:cTn>
                              </p:par>
                              <p:par>
                                <p:cTn id="15" presetID="42" presetClass="entr" presetSubtype="0" fill="hold" grpId="0" nodeType="withEffect">
                                  <p:stCondLst>
                                    <p:cond delay="50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anim calcmode="lin" valueType="num">
                                      <p:cBhvr>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500" fill="hold"/>
                                        <p:tgtEl>
                                          <p:spTgt spid="3">
                                            <p:txEl>
                                              <p:pRg st="0" end="0"/>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75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anim calcmode="lin" valueType="num">
                                      <p:cBhvr>
                                        <p:cTn id="2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500" fill="hold"/>
                                        <p:tgtEl>
                                          <p:spTgt spid="3">
                                            <p:txEl>
                                              <p:pRg st="1" end="1"/>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100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anim calcmode="lin" valueType="num">
                                      <p:cBhvr>
                                        <p:cTn id="2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500" fill="hold"/>
                                        <p:tgtEl>
                                          <p:spTgt spid="3">
                                            <p:txEl>
                                              <p:pRg st="2" end="2"/>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125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500"/>
                                        <p:tgtEl>
                                          <p:spTgt spid="3">
                                            <p:txEl>
                                              <p:pRg st="3" end="3"/>
                                            </p:txEl>
                                          </p:spTgt>
                                        </p:tgtEl>
                                      </p:cBhvr>
                                    </p:animEffect>
                                    <p:anim calcmode="lin" valueType="num">
                                      <p:cBhvr>
                                        <p:cTn id="3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4" dur="500" fill="hold"/>
                                        <p:tgtEl>
                                          <p:spTgt spid="3">
                                            <p:txEl>
                                              <p:pRg st="3" end="3"/>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150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500"/>
                                        <p:tgtEl>
                                          <p:spTgt spid="3">
                                            <p:txEl>
                                              <p:pRg st="4" end="4"/>
                                            </p:txEl>
                                          </p:spTgt>
                                        </p:tgtEl>
                                      </p:cBhvr>
                                    </p:animEffect>
                                    <p:anim calcmode="lin" valueType="num">
                                      <p:cBhvr>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uiExpand="1" build="p">
        <p:tmplLst>
          <p:tmpl lvl="1">
            <p:tnLst>
              <p:par>
                <p:cTn presetID="42" presetClass="entr" presetSubtype="0" fill="hold" nodeType="withEffect">
                  <p:stCondLst>
                    <p:cond delay="50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2">
            <p:tnLst>
              <p:par>
                <p:cTn presetID="42" presetClass="entr" presetSubtype="0" fill="hold" nodeType="withEffect">
                  <p:stCondLst>
                    <p:cond delay="75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3">
            <p:tnLst>
              <p:par>
                <p:cTn presetID="42" presetClass="entr" presetSubtype="0" fill="hold" nodeType="withEffect">
                  <p:stCondLst>
                    <p:cond delay="100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4">
            <p:tnLst>
              <p:par>
                <p:cTn presetID="42" presetClass="entr" presetSubtype="0" fill="hold" nodeType="withEffect">
                  <p:stCondLst>
                    <p:cond delay="125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5">
            <p:tnLst>
              <p:par>
                <p:cTn presetID="42" presetClass="entr" presetSubtype="0" fill="hold" nodeType="withEffect">
                  <p:stCondLst>
                    <p:cond delay="150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Lst>
      </p:bldP>
      <p:bldP spid="2" grpId="0"/>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E5F4B28-2B83-48B8-BC43-DBE30A216792}" type="datetime1">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6145E-3F68-4645-B6A8-E9886B0E8FFF}" type="slidenum">
              <a:rPr lang="en-US" smtClean="0"/>
              <a:t>‹#›</a:t>
            </a:fld>
            <a:endParaRPr lang="en-US"/>
          </a:p>
        </p:txBody>
      </p:sp>
    </p:spTree>
    <p:extLst>
      <p:ext uri="{BB962C8B-B14F-4D97-AF65-F5344CB8AC3E}">
        <p14:creationId xmlns:p14="http://schemas.microsoft.com/office/powerpoint/2010/main" val="458560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3BE5549-5A40-46BE-84FA-E5D31970629A}" type="datetime1">
              <a:rPr lang="en-US" smtClean="0"/>
              <a:t>5/26/2023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46145E-3F68-4645-B6A8-E9886B0E8FFF}" type="slidenum">
              <a:rPr lang="en-US" smtClean="0"/>
              <a:t>‹#›</a:t>
            </a:fld>
            <a:endParaRPr lang="en-US"/>
          </a:p>
        </p:txBody>
      </p:sp>
    </p:spTree>
    <p:extLst>
      <p:ext uri="{BB962C8B-B14F-4D97-AF65-F5344CB8AC3E}">
        <p14:creationId xmlns:p14="http://schemas.microsoft.com/office/powerpoint/2010/main" val="2819650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DAAABD0-D098-4D4A-87E2-A64864B7E7AD}" type="datetime1">
              <a:rPr lang="en-US" smtClean="0"/>
              <a:t>5/26/2023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46145E-3F68-4645-B6A8-E9886B0E8FFF}" type="slidenum">
              <a:rPr lang="en-US" smtClean="0"/>
              <a:t>‹#›</a:t>
            </a:fld>
            <a:endParaRPr lang="en-US"/>
          </a:p>
        </p:txBody>
      </p:sp>
    </p:spTree>
    <p:extLst>
      <p:ext uri="{BB962C8B-B14F-4D97-AF65-F5344CB8AC3E}">
        <p14:creationId xmlns:p14="http://schemas.microsoft.com/office/powerpoint/2010/main" val="1303473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BDB75BF-F1FE-46D0-8611-C2121FAABF94}" type="datetime1">
              <a:rPr lang="en-US" smtClean="0"/>
              <a:t>5/26/2023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46145E-3F68-4645-B6A8-E9886B0E8FFF}" type="slidenum">
              <a:rPr lang="en-US" smtClean="0"/>
              <a:t>‹#›</a:t>
            </a:fld>
            <a:endParaRPr lang="en-US"/>
          </a:p>
        </p:txBody>
      </p:sp>
    </p:spTree>
    <p:extLst>
      <p:ext uri="{BB962C8B-B14F-4D97-AF65-F5344CB8AC3E}">
        <p14:creationId xmlns:p14="http://schemas.microsoft.com/office/powerpoint/2010/main" val="3953325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69751C-A55A-473E-9D0D-659A0B10B3BE}" type="datetime1">
              <a:rPr lang="en-US" smtClean="0"/>
              <a:t>5/26/2023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46145E-3F68-4645-B6A8-E9886B0E8FFF}" type="slidenum">
              <a:rPr lang="en-US" smtClean="0"/>
              <a:t>‹#›</a:t>
            </a:fld>
            <a:endParaRPr lang="en-US"/>
          </a:p>
        </p:txBody>
      </p:sp>
    </p:spTree>
    <p:extLst>
      <p:ext uri="{BB962C8B-B14F-4D97-AF65-F5344CB8AC3E}">
        <p14:creationId xmlns:p14="http://schemas.microsoft.com/office/powerpoint/2010/main" val="1003793981"/>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2" r:id="rId3"/>
    <p:sldLayoutId id="2147483650" r:id="rId4"/>
    <p:sldLayoutId id="2147483661"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mailto:Luthfi.afandi@antam.com" TargetMode="External"/><Relationship Id="rId2" Type="http://schemas.openxmlformats.org/officeDocument/2006/relationships/hyperlink" Target="mailto:Bentra.anggono@antam.com"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mailto:Luthfi.afandi@antam.com" TargetMode="External"/><Relationship Id="rId2" Type="http://schemas.openxmlformats.org/officeDocument/2006/relationships/hyperlink" Target="mailto:budhi.indharto@antam.com" TargetMode="External"/><Relationship Id="rId1" Type="http://schemas.openxmlformats.org/officeDocument/2006/relationships/slideLayout" Target="../slideLayouts/slideLayout4.xml"/><Relationship Id="rId4" Type="http://schemas.openxmlformats.org/officeDocument/2006/relationships/hyperlink" Target="mailto:bentra.anggono@antam.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08478" y="2770498"/>
            <a:ext cx="7483522" cy="724757"/>
          </a:xfrm>
        </p:spPr>
        <p:txBody>
          <a:bodyPr>
            <a:normAutofit/>
          </a:bodyPr>
          <a:lstStyle/>
          <a:p>
            <a:pPr algn="l">
              <a:buClr>
                <a:prstClr val="white"/>
              </a:buClr>
            </a:pPr>
            <a:r>
              <a:rPr lang="en-US" sz="4000" dirty="0">
                <a:solidFill>
                  <a:srgbClr val="FF0000"/>
                </a:solidFill>
                <a:effectLst>
                  <a:outerShdw blurRad="38100" dist="38100" dir="2700000" algn="tl">
                    <a:srgbClr val="000000">
                      <a:alpha val="43137"/>
                    </a:srgbClr>
                  </a:outerShdw>
                </a:effectLst>
                <a:latin typeface="+mn-lt"/>
                <a:cs typeface="Arial" panose="020B0604020202020204" pitchFamily="34" charset="0"/>
              </a:rPr>
              <a:t>PENJELASAN LELANG 2 SAMPUL</a:t>
            </a:r>
          </a:p>
        </p:txBody>
      </p:sp>
      <p:cxnSp>
        <p:nvCxnSpPr>
          <p:cNvPr id="6" name="Straight Connector 5"/>
          <p:cNvCxnSpPr/>
          <p:nvPr/>
        </p:nvCxnSpPr>
        <p:spPr>
          <a:xfrm>
            <a:off x="5077268" y="3495255"/>
            <a:ext cx="56118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077268" y="4599503"/>
            <a:ext cx="5611868"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8490857" y="246743"/>
            <a:ext cx="3396343" cy="8998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4141" y="246743"/>
            <a:ext cx="2929773" cy="1077445"/>
          </a:xfrm>
          <a:prstGeom prst="rect">
            <a:avLst/>
          </a:prstGeom>
        </p:spPr>
      </p:pic>
      <p:sp>
        <p:nvSpPr>
          <p:cNvPr id="18" name="Rectangle 17"/>
          <p:cNvSpPr/>
          <p:nvPr/>
        </p:nvSpPr>
        <p:spPr>
          <a:xfrm>
            <a:off x="217713" y="451635"/>
            <a:ext cx="1262743" cy="754743"/>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 name="Title 1"/>
          <p:cNvSpPr txBox="1">
            <a:spLocks/>
          </p:cNvSpPr>
          <p:nvPr/>
        </p:nvSpPr>
        <p:spPr>
          <a:xfrm>
            <a:off x="4708478" y="3419448"/>
            <a:ext cx="7294632" cy="1179181"/>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3200" b="1" kern="1200">
                <a:solidFill>
                  <a:srgbClr val="009A9B"/>
                </a:solidFill>
                <a:latin typeface="Myriad Pro" panose="020B0503030403020204" pitchFamily="34" charset="0"/>
                <a:ea typeface="+mj-ea"/>
                <a:cs typeface="+mj-cs"/>
              </a:defRPr>
            </a:lvl1pPr>
          </a:lstStyle>
          <a:p>
            <a:pPr algn="l">
              <a:buClr>
                <a:prstClr val="white"/>
              </a:buClr>
            </a:pPr>
            <a:r>
              <a:rPr lang="id-ID" sz="2400" b="1" dirty="0">
                <a:effectLst/>
                <a:latin typeface="Trebuchet MS" panose="020B0603020202020204" pitchFamily="34" charset="0"/>
                <a:ea typeface="Calibri" panose="020F0502020204030204" pitchFamily="34" charset="0"/>
                <a:cs typeface="Arial" panose="020B0604020202020204" pitchFamily="34" charset="0"/>
              </a:rPr>
              <a:t>PENGADAAN BARANG DAN JASA LAYANAN FIBER OPTIK BUKIT 30</a:t>
            </a:r>
            <a:endParaRPr lang="nb-NO" sz="2400" dirty="0">
              <a:solidFill>
                <a:srgbClr val="002060"/>
              </a:solidFill>
              <a:latin typeface="+mn-lt"/>
              <a:cs typeface="Arial" panose="020B0604020202020204" pitchFamily="34" charset="0"/>
            </a:endParaRPr>
          </a:p>
          <a:p>
            <a:pPr algn="l">
              <a:buClr>
                <a:prstClr val="white"/>
              </a:buClr>
            </a:pPr>
            <a:r>
              <a:rPr lang="nb-NO" sz="2400" dirty="0">
                <a:latin typeface="+mn-lt"/>
                <a:cs typeface="Arial" panose="020B0604020202020204" pitchFamily="34" charset="0"/>
              </a:rPr>
              <a:t>(Nomor : </a:t>
            </a:r>
            <a:r>
              <a:rPr lang="id-ID" sz="2400" dirty="0">
                <a:effectLst/>
                <a:latin typeface="Trebuchet MS" panose="020B0603020202020204" pitchFamily="34" charset="0"/>
                <a:ea typeface="Calibri" panose="020F0502020204030204" pitchFamily="34" charset="0"/>
                <a:cs typeface="Arial" panose="020B0604020202020204" pitchFamily="34" charset="0"/>
              </a:rPr>
              <a:t>T2023050188</a:t>
            </a:r>
            <a:r>
              <a:rPr lang="nb-NO" sz="2400" dirty="0">
                <a:latin typeface="+mn-lt"/>
                <a:cs typeface="Arial" panose="020B0604020202020204" pitchFamily="34" charset="0"/>
              </a:rPr>
              <a:t>/LELANG/BPM/2023)</a:t>
            </a:r>
          </a:p>
        </p:txBody>
      </p:sp>
      <p:sp>
        <p:nvSpPr>
          <p:cNvPr id="3" name="Slide Number Placeholder 2"/>
          <p:cNvSpPr>
            <a:spLocks noGrp="1"/>
          </p:cNvSpPr>
          <p:nvPr>
            <p:ph type="sldNum" sz="quarter" idx="12"/>
          </p:nvPr>
        </p:nvSpPr>
        <p:spPr/>
        <p:txBody>
          <a:bodyPr/>
          <a:lstStyle/>
          <a:p>
            <a:fld id="{9646145E-3F68-4645-B6A8-E9886B0E8FFF}" type="slidenum">
              <a:rPr lang="en-US" smtClean="0"/>
              <a:t>1</a:t>
            </a:fld>
            <a:endParaRPr lang="en-US"/>
          </a:p>
        </p:txBody>
      </p:sp>
    </p:spTree>
    <p:extLst>
      <p:ext uri="{BB962C8B-B14F-4D97-AF65-F5344CB8AC3E}">
        <p14:creationId xmlns:p14="http://schemas.microsoft.com/office/powerpoint/2010/main" val="3574948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85267" y="2023116"/>
            <a:ext cx="6510938" cy="607022"/>
          </a:xfrm>
        </p:spPr>
        <p:txBody>
          <a:bodyPr>
            <a:normAutofit/>
          </a:bodyPr>
          <a:lstStyle/>
          <a:p>
            <a:pPr marL="457200" indent="-457200">
              <a:buFont typeface="Wingdings" panose="05000000000000000000" pitchFamily="2" charset="2"/>
              <a:buChar char="q"/>
            </a:pPr>
            <a:r>
              <a:rPr lang="id-ID" sz="2400" dirty="0">
                <a:latin typeface="+mn-lt"/>
              </a:rPr>
              <a:t>P</a:t>
            </a:r>
            <a:r>
              <a:rPr lang="en-US" sz="2400" dirty="0">
                <a:latin typeface="+mn-lt"/>
              </a:rPr>
              <a:t>roses </a:t>
            </a:r>
            <a:r>
              <a:rPr lang="en-US" sz="2400" dirty="0" err="1">
                <a:latin typeface="+mn-lt"/>
              </a:rPr>
              <a:t>Pengadaan</a:t>
            </a:r>
            <a:endParaRPr lang="en-US" sz="2400" dirty="0">
              <a:latin typeface="+mn-lt"/>
            </a:endParaRPr>
          </a:p>
        </p:txBody>
      </p:sp>
      <p:sp>
        <p:nvSpPr>
          <p:cNvPr id="8" name="Slide Number Placeholder 7"/>
          <p:cNvSpPr>
            <a:spLocks noGrp="1"/>
          </p:cNvSpPr>
          <p:nvPr>
            <p:ph type="sldNum" sz="quarter" idx="12"/>
          </p:nvPr>
        </p:nvSpPr>
        <p:spPr/>
        <p:txBody>
          <a:bodyPr/>
          <a:lstStyle/>
          <a:p>
            <a:fld id="{9646145E-3F68-4645-B6A8-E9886B0E8FFF}" type="slidenum">
              <a:rPr lang="en-US" smtClean="0"/>
              <a:t>2</a:t>
            </a:fld>
            <a:endParaRPr lang="en-US"/>
          </a:p>
        </p:txBody>
      </p:sp>
      <p:sp>
        <p:nvSpPr>
          <p:cNvPr id="9" name="Title 1"/>
          <p:cNvSpPr txBox="1">
            <a:spLocks/>
          </p:cNvSpPr>
          <p:nvPr/>
        </p:nvSpPr>
        <p:spPr>
          <a:xfrm>
            <a:off x="5585267" y="2534745"/>
            <a:ext cx="6510938" cy="60702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kern="1200">
                <a:solidFill>
                  <a:srgbClr val="009A9B"/>
                </a:solidFill>
                <a:latin typeface="Myriad Pro" panose="020B0503030403020204" pitchFamily="34" charset="0"/>
                <a:ea typeface="+mj-ea"/>
                <a:cs typeface="+mj-cs"/>
              </a:defRPr>
            </a:lvl1pPr>
          </a:lstStyle>
          <a:p>
            <a:pPr marL="457200" indent="-457200">
              <a:buFont typeface="Wingdings" panose="05000000000000000000" pitchFamily="2" charset="2"/>
              <a:buChar char="q"/>
            </a:pPr>
            <a:r>
              <a:rPr lang="id-ID" sz="2400" dirty="0">
                <a:latin typeface="+mn-lt"/>
              </a:rPr>
              <a:t>P</a:t>
            </a:r>
            <a:r>
              <a:rPr lang="en-US" sz="2400" dirty="0" err="1">
                <a:latin typeface="+mn-lt"/>
              </a:rPr>
              <a:t>enjelasan</a:t>
            </a:r>
            <a:r>
              <a:rPr lang="en-US" sz="2400" dirty="0">
                <a:latin typeface="+mn-lt"/>
              </a:rPr>
              <a:t> </a:t>
            </a:r>
            <a:r>
              <a:rPr lang="en-US" sz="2400" dirty="0" err="1">
                <a:latin typeface="+mn-lt"/>
              </a:rPr>
              <a:t>Lelang</a:t>
            </a:r>
            <a:r>
              <a:rPr lang="en-US" sz="2400" dirty="0">
                <a:latin typeface="+mn-lt"/>
              </a:rPr>
              <a:t> 2 Sampul</a:t>
            </a:r>
          </a:p>
        </p:txBody>
      </p:sp>
      <p:sp>
        <p:nvSpPr>
          <p:cNvPr id="10" name="Title 1"/>
          <p:cNvSpPr txBox="1">
            <a:spLocks/>
          </p:cNvSpPr>
          <p:nvPr/>
        </p:nvSpPr>
        <p:spPr>
          <a:xfrm>
            <a:off x="5585267" y="3046373"/>
            <a:ext cx="6510938" cy="60702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kern="1200">
                <a:solidFill>
                  <a:srgbClr val="009A9B"/>
                </a:solidFill>
                <a:latin typeface="Myriad Pro" panose="020B0503030403020204" pitchFamily="34" charset="0"/>
                <a:ea typeface="+mj-ea"/>
                <a:cs typeface="+mj-cs"/>
              </a:defRPr>
            </a:lvl1pPr>
          </a:lstStyle>
          <a:p>
            <a:pPr marL="457200" indent="-457200">
              <a:buFont typeface="Wingdings" panose="05000000000000000000" pitchFamily="2" charset="2"/>
              <a:buChar char="q"/>
            </a:pPr>
            <a:r>
              <a:rPr lang="en-US" sz="2400" dirty="0">
                <a:latin typeface="+mn-lt"/>
              </a:rPr>
              <a:t>Cara </a:t>
            </a:r>
            <a:r>
              <a:rPr lang="en-US" sz="2400" dirty="0" err="1">
                <a:latin typeface="+mn-lt"/>
              </a:rPr>
              <a:t>Penyampaian</a:t>
            </a:r>
            <a:r>
              <a:rPr lang="en-US" sz="2400" dirty="0">
                <a:latin typeface="+mn-lt"/>
              </a:rPr>
              <a:t> </a:t>
            </a:r>
            <a:r>
              <a:rPr lang="en-US" sz="2400" dirty="0" err="1">
                <a:latin typeface="+mn-lt"/>
              </a:rPr>
              <a:t>Dokumen</a:t>
            </a:r>
            <a:endParaRPr lang="en-US" sz="2400" dirty="0">
              <a:latin typeface="+mn-lt"/>
            </a:endParaRPr>
          </a:p>
        </p:txBody>
      </p:sp>
      <p:sp>
        <p:nvSpPr>
          <p:cNvPr id="11" name="Title 1"/>
          <p:cNvSpPr txBox="1">
            <a:spLocks/>
          </p:cNvSpPr>
          <p:nvPr/>
        </p:nvSpPr>
        <p:spPr>
          <a:xfrm>
            <a:off x="5585267" y="3613266"/>
            <a:ext cx="6510938" cy="60702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kern="1200">
                <a:solidFill>
                  <a:srgbClr val="009A9B"/>
                </a:solidFill>
                <a:latin typeface="Myriad Pro" panose="020B0503030403020204" pitchFamily="34" charset="0"/>
                <a:ea typeface="+mj-ea"/>
                <a:cs typeface="+mj-cs"/>
              </a:defRPr>
            </a:lvl1pPr>
          </a:lstStyle>
          <a:p>
            <a:pPr marL="457200" indent="-457200">
              <a:buFont typeface="Wingdings" panose="05000000000000000000" pitchFamily="2" charset="2"/>
              <a:buChar char="q"/>
            </a:pPr>
            <a:r>
              <a:rPr lang="en-US" sz="2400" dirty="0" err="1">
                <a:latin typeface="+mn-lt"/>
              </a:rPr>
              <a:t>Ketentuan</a:t>
            </a:r>
            <a:r>
              <a:rPr lang="en-US" sz="2400" dirty="0">
                <a:latin typeface="+mn-lt"/>
              </a:rPr>
              <a:t> </a:t>
            </a:r>
            <a:r>
              <a:rPr lang="en-US" sz="2400" dirty="0" err="1">
                <a:latin typeface="+mn-lt"/>
              </a:rPr>
              <a:t>Umum</a:t>
            </a:r>
            <a:endParaRPr lang="en-US" sz="2400" dirty="0">
              <a:latin typeface="+mn-lt"/>
            </a:endParaRPr>
          </a:p>
        </p:txBody>
      </p:sp>
    </p:spTree>
    <p:extLst>
      <p:ext uri="{BB962C8B-B14F-4D97-AF65-F5344CB8AC3E}">
        <p14:creationId xmlns:p14="http://schemas.microsoft.com/office/powerpoint/2010/main" val="3334979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28206" y="449599"/>
            <a:ext cx="9060024" cy="717226"/>
          </a:xfrm>
        </p:spPr>
        <p:txBody>
          <a:bodyPr>
            <a:normAutofit/>
          </a:bodyPr>
          <a:lstStyle/>
          <a:p>
            <a:r>
              <a:rPr lang="en-US" sz="3600" dirty="0">
                <a:latin typeface="+mn-lt"/>
              </a:rPr>
              <a:t>PROSES PENGADAAN LELANG 2 SAMPUL</a:t>
            </a:r>
          </a:p>
        </p:txBody>
      </p:sp>
      <p:sp>
        <p:nvSpPr>
          <p:cNvPr id="28" name="Slide Number Placeholder 27"/>
          <p:cNvSpPr>
            <a:spLocks noGrp="1"/>
          </p:cNvSpPr>
          <p:nvPr>
            <p:ph type="sldNum" sz="quarter" idx="12"/>
          </p:nvPr>
        </p:nvSpPr>
        <p:spPr>
          <a:xfrm>
            <a:off x="8543111" y="6283548"/>
            <a:ext cx="2743200" cy="365125"/>
          </a:xfrm>
        </p:spPr>
        <p:txBody>
          <a:bodyPr/>
          <a:lstStyle/>
          <a:p>
            <a:fld id="{9646145E-3F68-4645-B6A8-E9886B0E8FFF}" type="slidenum">
              <a:rPr lang="en-US" b="1" smtClean="0">
                <a:solidFill>
                  <a:schemeClr val="tx1"/>
                </a:solidFill>
              </a:rPr>
              <a:t>3</a:t>
            </a:fld>
            <a:endParaRPr lang="en-US" b="1" dirty="0">
              <a:solidFill>
                <a:schemeClr val="tx1"/>
              </a:solidFill>
            </a:endParaRPr>
          </a:p>
        </p:txBody>
      </p:sp>
      <p:graphicFrame>
        <p:nvGraphicFramePr>
          <p:cNvPr id="19" name="Diagram 18"/>
          <p:cNvGraphicFramePr/>
          <p:nvPr>
            <p:extLst>
              <p:ext uri="{D42A27DB-BD31-4B8C-83A1-F6EECF244321}">
                <p14:modId xmlns:p14="http://schemas.microsoft.com/office/powerpoint/2010/main" val="1360857851"/>
              </p:ext>
            </p:extLst>
          </p:nvPr>
        </p:nvGraphicFramePr>
        <p:xfrm>
          <a:off x="1192557" y="1413610"/>
          <a:ext cx="10698481" cy="43869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8108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21362" y="473621"/>
            <a:ext cx="9349275" cy="717226"/>
          </a:xfrm>
        </p:spPr>
        <p:txBody>
          <a:bodyPr>
            <a:normAutofit/>
          </a:bodyPr>
          <a:lstStyle/>
          <a:p>
            <a:r>
              <a:rPr lang="en-US" sz="3600" dirty="0">
                <a:latin typeface="+mn-lt"/>
              </a:rPr>
              <a:t>PENJELASAN PROSES PELELANGAN</a:t>
            </a:r>
          </a:p>
        </p:txBody>
      </p:sp>
      <p:sp>
        <p:nvSpPr>
          <p:cNvPr id="12" name="Slide Number Placeholder 11"/>
          <p:cNvSpPr>
            <a:spLocks noGrp="1"/>
          </p:cNvSpPr>
          <p:nvPr>
            <p:ph type="sldNum" sz="quarter" idx="12"/>
          </p:nvPr>
        </p:nvSpPr>
        <p:spPr>
          <a:xfrm>
            <a:off x="8514805" y="6289860"/>
            <a:ext cx="2743200" cy="365125"/>
          </a:xfrm>
        </p:spPr>
        <p:txBody>
          <a:bodyPr/>
          <a:lstStyle/>
          <a:p>
            <a:fld id="{9646145E-3F68-4645-B6A8-E9886B0E8FFF}" type="slidenum">
              <a:rPr lang="en-US" b="1" smtClean="0">
                <a:solidFill>
                  <a:schemeClr val="tx1"/>
                </a:solidFill>
              </a:rPr>
              <a:t>4</a:t>
            </a:fld>
            <a:endParaRPr lang="en-US" b="1" dirty="0">
              <a:solidFill>
                <a:schemeClr val="tx1"/>
              </a:solidFill>
            </a:endParaRPr>
          </a:p>
        </p:txBody>
      </p:sp>
      <p:sp>
        <p:nvSpPr>
          <p:cNvPr id="2" name="Rectangle 1"/>
          <p:cNvSpPr/>
          <p:nvPr/>
        </p:nvSpPr>
        <p:spPr>
          <a:xfrm>
            <a:off x="999222" y="1318165"/>
            <a:ext cx="10668247" cy="4452501"/>
          </a:xfrm>
          <a:prstGeom prst="rect">
            <a:avLst/>
          </a:prstGeom>
        </p:spPr>
        <p:txBody>
          <a:bodyPr wrap="square">
            <a:spAutoFit/>
          </a:bodyPr>
          <a:lstStyle/>
          <a:p>
            <a:pPr marL="354965" marR="5080" indent="-342900" algn="just">
              <a:lnSpc>
                <a:spcPts val="1839"/>
              </a:lnSpc>
              <a:spcBef>
                <a:spcPts val="330"/>
              </a:spcBef>
              <a:buFontTx/>
              <a:buAutoNum type="arabicPeriod"/>
              <a:tabLst>
                <a:tab pos="355600" algn="l"/>
              </a:tabLst>
            </a:pPr>
            <a:r>
              <a:rPr lang="en-US" sz="1600" spc="-50" dirty="0" err="1">
                <a:latin typeface="+mj-lt"/>
                <a:cs typeface="Trebuchet MS"/>
              </a:rPr>
              <a:t>Antam</a:t>
            </a:r>
            <a:r>
              <a:rPr lang="en-US" sz="1600" spc="-50" dirty="0">
                <a:latin typeface="+mj-lt"/>
                <a:cs typeface="Trebuchet MS"/>
              </a:rPr>
              <a:t> </a:t>
            </a:r>
            <a:r>
              <a:rPr lang="en-US" sz="1600" spc="-50" dirty="0" err="1">
                <a:latin typeface="+mj-lt"/>
                <a:cs typeface="Trebuchet MS"/>
              </a:rPr>
              <a:t>tidak</a:t>
            </a:r>
            <a:r>
              <a:rPr lang="en-US" sz="1600" spc="-50" dirty="0">
                <a:latin typeface="+mj-lt"/>
                <a:cs typeface="Trebuchet MS"/>
              </a:rPr>
              <a:t> </a:t>
            </a:r>
            <a:r>
              <a:rPr lang="en-US" sz="1600" spc="-50" dirty="0" err="1">
                <a:latin typeface="+mj-lt"/>
                <a:cs typeface="Trebuchet MS"/>
              </a:rPr>
              <a:t>menggunakan</a:t>
            </a:r>
            <a:r>
              <a:rPr lang="en-US" sz="1600" spc="-50" dirty="0">
                <a:latin typeface="+mj-lt"/>
                <a:cs typeface="Trebuchet MS"/>
              </a:rPr>
              <a:t> </a:t>
            </a:r>
            <a:r>
              <a:rPr lang="en-US" sz="1600" spc="-50" dirty="0" err="1">
                <a:latin typeface="+mj-lt"/>
                <a:cs typeface="Trebuchet MS"/>
              </a:rPr>
              <a:t>Keppres</a:t>
            </a:r>
            <a:r>
              <a:rPr lang="en-US" sz="1600" spc="-50" dirty="0">
                <a:latin typeface="+mj-lt"/>
                <a:cs typeface="Trebuchet MS"/>
              </a:rPr>
              <a:t> 80/</a:t>
            </a:r>
            <a:r>
              <a:rPr lang="en-US" sz="1600" spc="-50" dirty="0" err="1">
                <a:latin typeface="+mj-lt"/>
                <a:cs typeface="Trebuchet MS"/>
              </a:rPr>
              <a:t>Perpres</a:t>
            </a:r>
            <a:r>
              <a:rPr lang="en-US" sz="1600" spc="-50" dirty="0">
                <a:latin typeface="+mj-lt"/>
                <a:cs typeface="Trebuchet MS"/>
              </a:rPr>
              <a:t> 54/</a:t>
            </a:r>
            <a:r>
              <a:rPr lang="en-US" sz="1600" spc="-50" dirty="0" err="1">
                <a:latin typeface="+mj-lt"/>
                <a:cs typeface="Trebuchet MS"/>
              </a:rPr>
              <a:t>Perpres</a:t>
            </a:r>
            <a:r>
              <a:rPr lang="en-US" sz="1600" spc="-50" dirty="0">
                <a:latin typeface="+mj-lt"/>
                <a:cs typeface="Trebuchet MS"/>
              </a:rPr>
              <a:t> 70, yang </a:t>
            </a:r>
            <a:r>
              <a:rPr lang="en-US" sz="1600" spc="-50" dirty="0" err="1">
                <a:latin typeface="+mj-lt"/>
                <a:cs typeface="Trebuchet MS"/>
              </a:rPr>
              <a:t>Antam</a:t>
            </a:r>
            <a:r>
              <a:rPr lang="en-US" sz="1600" spc="-50" dirty="0">
                <a:latin typeface="+mj-lt"/>
                <a:cs typeface="Trebuchet MS"/>
              </a:rPr>
              <a:t> </a:t>
            </a:r>
            <a:r>
              <a:rPr lang="en-US" sz="1600" spc="-50" dirty="0" err="1">
                <a:latin typeface="+mj-lt"/>
                <a:cs typeface="Trebuchet MS"/>
              </a:rPr>
              <a:t>gunakan</a:t>
            </a:r>
            <a:r>
              <a:rPr lang="en-US" sz="1600" spc="-50" dirty="0">
                <a:latin typeface="+mj-lt"/>
                <a:cs typeface="Trebuchet MS"/>
              </a:rPr>
              <a:t> </a:t>
            </a:r>
            <a:r>
              <a:rPr lang="en-US" sz="1600" spc="-50" dirty="0" err="1">
                <a:latin typeface="+mj-lt"/>
                <a:cs typeface="Trebuchet MS"/>
              </a:rPr>
              <a:t>adalah</a:t>
            </a:r>
            <a:r>
              <a:rPr lang="en-US" sz="1600" spc="-50" dirty="0">
                <a:latin typeface="+mj-lt"/>
                <a:cs typeface="Trebuchet MS"/>
              </a:rPr>
              <a:t> </a:t>
            </a:r>
            <a:r>
              <a:rPr lang="en-US" sz="1600" spc="-50" dirty="0" err="1">
                <a:latin typeface="+mj-lt"/>
                <a:cs typeface="Trebuchet MS"/>
              </a:rPr>
              <a:t>kepdir</a:t>
            </a:r>
            <a:r>
              <a:rPr lang="en-US" sz="1600" spc="-50" dirty="0">
                <a:latin typeface="+mj-lt"/>
                <a:cs typeface="Trebuchet MS"/>
              </a:rPr>
              <a:t> No. 333.K/92/DAT/2017 </a:t>
            </a:r>
            <a:r>
              <a:rPr lang="en-US" sz="1600" spc="-50" dirty="0" err="1">
                <a:latin typeface="+mj-lt"/>
                <a:cs typeface="Trebuchet MS"/>
              </a:rPr>
              <a:t>beserta</a:t>
            </a:r>
            <a:r>
              <a:rPr lang="en-US" sz="1600" spc="-50" dirty="0">
                <a:latin typeface="+mj-lt"/>
                <a:cs typeface="Trebuchet MS"/>
              </a:rPr>
              <a:t> </a:t>
            </a:r>
            <a:r>
              <a:rPr lang="en-US" sz="1600" spc="-50" dirty="0" err="1">
                <a:latin typeface="+mj-lt"/>
                <a:cs typeface="Trebuchet MS"/>
              </a:rPr>
              <a:t>perubahannya</a:t>
            </a:r>
            <a:r>
              <a:rPr lang="en-US" sz="1600" spc="-30" dirty="0">
                <a:latin typeface="+mj-lt"/>
                <a:cs typeface="Trebuchet MS"/>
              </a:rPr>
              <a:t>;</a:t>
            </a:r>
          </a:p>
          <a:p>
            <a:pPr marL="354965" marR="5080" indent="-342900" algn="just">
              <a:lnSpc>
                <a:spcPts val="1839"/>
              </a:lnSpc>
              <a:spcBef>
                <a:spcPts val="330"/>
              </a:spcBef>
              <a:buFontTx/>
              <a:buAutoNum type="arabicPeriod"/>
              <a:tabLst>
                <a:tab pos="355600" algn="l"/>
              </a:tabLst>
            </a:pPr>
            <a:r>
              <a:rPr lang="en-US" sz="1600" spc="-30" dirty="0" err="1">
                <a:latin typeface="+mj-lt"/>
                <a:cs typeface="Trebuchet MS"/>
              </a:rPr>
              <a:t>Metode</a:t>
            </a:r>
            <a:r>
              <a:rPr lang="en-US" sz="1600" spc="-95" dirty="0">
                <a:latin typeface="+mj-lt"/>
                <a:cs typeface="Trebuchet MS"/>
              </a:rPr>
              <a:t> </a:t>
            </a:r>
            <a:r>
              <a:rPr lang="en-US" sz="1600" spc="-35" dirty="0" err="1">
                <a:latin typeface="+mj-lt"/>
                <a:cs typeface="Trebuchet MS"/>
              </a:rPr>
              <a:t>Pelelangan</a:t>
            </a:r>
            <a:r>
              <a:rPr lang="en-US" sz="1600" spc="-35" dirty="0">
                <a:latin typeface="+mj-lt"/>
                <a:cs typeface="Trebuchet MS"/>
              </a:rPr>
              <a:t> </a:t>
            </a:r>
            <a:r>
              <a:rPr lang="en-US" sz="1600" spc="-15" dirty="0" err="1">
                <a:latin typeface="+mj-lt"/>
                <a:cs typeface="Trebuchet MS"/>
              </a:rPr>
              <a:t>menggunakan</a:t>
            </a:r>
            <a:r>
              <a:rPr lang="en-US" sz="1600" spc="-110" dirty="0">
                <a:latin typeface="+mj-lt"/>
                <a:cs typeface="Trebuchet MS"/>
              </a:rPr>
              <a:t> </a:t>
            </a:r>
            <a:r>
              <a:rPr lang="en-US" sz="1600" spc="-60" dirty="0" err="1">
                <a:latin typeface="+mj-lt"/>
                <a:cs typeface="Trebuchet MS"/>
              </a:rPr>
              <a:t>Metode</a:t>
            </a:r>
            <a:r>
              <a:rPr lang="en-US" sz="1600" spc="-95" dirty="0">
                <a:latin typeface="+mj-lt"/>
                <a:cs typeface="Trebuchet MS"/>
              </a:rPr>
              <a:t> </a:t>
            </a:r>
            <a:r>
              <a:rPr lang="en-US" sz="1600" spc="-30" dirty="0">
                <a:latin typeface="+mj-lt"/>
                <a:cs typeface="Trebuchet MS"/>
              </a:rPr>
              <a:t>2 </a:t>
            </a:r>
            <a:r>
              <a:rPr lang="en-US" sz="1600" spc="-35" dirty="0">
                <a:latin typeface="+mj-lt"/>
                <a:cs typeface="Trebuchet MS"/>
              </a:rPr>
              <a:t>Sampul. </a:t>
            </a:r>
            <a:r>
              <a:rPr lang="en-US" sz="1600" dirty="0" err="1">
                <a:latin typeface="+mj-lt"/>
                <a:cs typeface="Trebuchet MS"/>
              </a:rPr>
              <a:t>Penyerahan</a:t>
            </a:r>
            <a:r>
              <a:rPr lang="en-US" sz="1600" dirty="0">
                <a:latin typeface="+mj-lt"/>
                <a:cs typeface="Trebuchet MS"/>
              </a:rPr>
              <a:t> administrasi , </a:t>
            </a:r>
            <a:r>
              <a:rPr lang="en-US" sz="1600" dirty="0" err="1">
                <a:latin typeface="+mj-lt"/>
                <a:cs typeface="Trebuchet MS"/>
              </a:rPr>
              <a:t>teknis</a:t>
            </a:r>
            <a:r>
              <a:rPr lang="en-US" sz="1600" dirty="0">
                <a:latin typeface="+mj-lt"/>
                <a:cs typeface="Trebuchet MS"/>
              </a:rPr>
              <a:t> </a:t>
            </a:r>
            <a:r>
              <a:rPr lang="en-US" sz="1600" dirty="0" err="1">
                <a:latin typeface="+mj-lt"/>
                <a:cs typeface="Trebuchet MS"/>
              </a:rPr>
              <a:t>dalam</a:t>
            </a:r>
            <a:r>
              <a:rPr lang="en-US" sz="1600" dirty="0">
                <a:latin typeface="+mj-lt"/>
                <a:cs typeface="Trebuchet MS"/>
              </a:rPr>
              <a:t> 1 </a:t>
            </a:r>
            <a:r>
              <a:rPr lang="en-US" sz="1600" dirty="0" err="1">
                <a:latin typeface="+mj-lt"/>
                <a:cs typeface="Trebuchet MS"/>
              </a:rPr>
              <a:t>Sampul</a:t>
            </a:r>
            <a:r>
              <a:rPr lang="en-US" sz="1600" dirty="0">
                <a:latin typeface="+mj-lt"/>
                <a:cs typeface="Trebuchet MS"/>
              </a:rPr>
              <a:t> dan penawaran harga dalam 1 sampul</a:t>
            </a:r>
            <a:r>
              <a:rPr lang="en-US" sz="1600" spc="-35" dirty="0">
                <a:latin typeface="+mj-lt"/>
                <a:cs typeface="Trebuchet MS"/>
              </a:rPr>
              <a:t>;</a:t>
            </a:r>
          </a:p>
          <a:p>
            <a:pPr marL="354965" marR="5080" indent="-342900" algn="just">
              <a:lnSpc>
                <a:spcPts val="1839"/>
              </a:lnSpc>
              <a:spcBef>
                <a:spcPts val="330"/>
              </a:spcBef>
              <a:buFontTx/>
              <a:buAutoNum type="arabicPeriod"/>
              <a:tabLst>
                <a:tab pos="355600" algn="l"/>
              </a:tabLst>
            </a:pPr>
            <a:r>
              <a:rPr lang="en-US" sz="1600" spc="-40" dirty="0">
                <a:latin typeface="+mj-lt"/>
                <a:cs typeface="Trebuchet MS"/>
              </a:rPr>
              <a:t>Persyaratan </a:t>
            </a:r>
            <a:r>
              <a:rPr lang="en-US" sz="1600" spc="-55" dirty="0">
                <a:latin typeface="+mj-lt"/>
                <a:cs typeface="Trebuchet MS"/>
              </a:rPr>
              <a:t>minimal </a:t>
            </a:r>
            <a:r>
              <a:rPr lang="en-US" sz="1600" spc="-55" dirty="0" err="1">
                <a:latin typeface="+mj-lt"/>
                <a:cs typeface="Trebuchet MS"/>
              </a:rPr>
              <a:t>Pelelangan</a:t>
            </a:r>
            <a:r>
              <a:rPr lang="en-US" sz="1600" spc="-35" dirty="0">
                <a:latin typeface="+mj-lt"/>
                <a:cs typeface="Trebuchet MS"/>
              </a:rPr>
              <a:t> </a:t>
            </a:r>
            <a:r>
              <a:rPr lang="en-US" sz="1600" spc="-30" dirty="0" err="1">
                <a:latin typeface="+mj-lt"/>
                <a:cs typeface="Trebuchet MS"/>
              </a:rPr>
              <a:t>adalah</a:t>
            </a:r>
            <a:r>
              <a:rPr lang="en-US" sz="1600" spc="-30" dirty="0">
                <a:latin typeface="+mj-lt"/>
                <a:cs typeface="Trebuchet MS"/>
              </a:rPr>
              <a:t> </a:t>
            </a:r>
            <a:r>
              <a:rPr lang="en-US" sz="1600" spc="-70" dirty="0" err="1">
                <a:latin typeface="+mj-lt"/>
                <a:cs typeface="Trebuchet MS"/>
              </a:rPr>
              <a:t>terdapat</a:t>
            </a:r>
            <a:r>
              <a:rPr lang="en-US" sz="1600" spc="-70" dirty="0">
                <a:latin typeface="+mj-lt"/>
                <a:cs typeface="Trebuchet MS"/>
              </a:rPr>
              <a:t> </a:t>
            </a:r>
            <a:r>
              <a:rPr lang="en-US" sz="1600" spc="105" dirty="0">
                <a:latin typeface="+mj-lt"/>
                <a:cs typeface="Trebuchet MS"/>
              </a:rPr>
              <a:t>3 </a:t>
            </a:r>
            <a:r>
              <a:rPr lang="en-US" sz="1600" spc="-90" dirty="0">
                <a:latin typeface="+mj-lt"/>
                <a:cs typeface="Trebuchet MS"/>
              </a:rPr>
              <a:t>(</a:t>
            </a:r>
            <a:r>
              <a:rPr lang="en-US" sz="1600" spc="-90" dirty="0" err="1">
                <a:latin typeface="+mj-lt"/>
                <a:cs typeface="Trebuchet MS"/>
              </a:rPr>
              <a:t>tiga</a:t>
            </a:r>
            <a:r>
              <a:rPr lang="en-US" sz="1600" spc="-90" dirty="0">
                <a:latin typeface="+mj-lt"/>
                <a:cs typeface="Trebuchet MS"/>
              </a:rPr>
              <a:t>) </a:t>
            </a:r>
            <a:r>
              <a:rPr lang="en-US" sz="1600" spc="-35" dirty="0" err="1">
                <a:latin typeface="+mj-lt"/>
                <a:cs typeface="Trebuchet MS"/>
              </a:rPr>
              <a:t>peserta</a:t>
            </a:r>
            <a:r>
              <a:rPr lang="en-US" sz="1600" spc="-35" dirty="0">
                <a:latin typeface="+mj-lt"/>
                <a:cs typeface="Trebuchet MS"/>
              </a:rPr>
              <a:t> </a:t>
            </a:r>
            <a:r>
              <a:rPr lang="en-US" sz="1600" spc="-45" dirty="0">
                <a:latin typeface="+mj-lt"/>
                <a:cs typeface="Trebuchet MS"/>
              </a:rPr>
              <a:t>yang </a:t>
            </a:r>
            <a:r>
              <a:rPr lang="en-US" sz="1600" spc="-30" dirty="0">
                <a:latin typeface="+mj-lt"/>
                <a:cs typeface="Trebuchet MS"/>
              </a:rPr>
              <a:t>lulus </a:t>
            </a:r>
            <a:r>
              <a:rPr lang="en-US" sz="1600" spc="-50" dirty="0">
                <a:latin typeface="+mj-lt"/>
                <a:cs typeface="Trebuchet MS"/>
              </a:rPr>
              <a:t>administrasi, </a:t>
            </a:r>
            <a:r>
              <a:rPr lang="en-US" sz="1600" spc="-40" dirty="0">
                <a:latin typeface="+mj-lt"/>
                <a:cs typeface="Trebuchet MS"/>
              </a:rPr>
              <a:t>teknis</a:t>
            </a:r>
            <a:r>
              <a:rPr lang="en-US" sz="1600" spc="-15" dirty="0">
                <a:latin typeface="+mj-lt"/>
                <a:cs typeface="Trebuchet MS"/>
              </a:rPr>
              <a:t> dan </a:t>
            </a:r>
            <a:r>
              <a:rPr lang="en-US" sz="1600" spc="-25" dirty="0">
                <a:latin typeface="+mj-lt"/>
                <a:cs typeface="Trebuchet MS"/>
              </a:rPr>
              <a:t>harga</a:t>
            </a:r>
            <a:r>
              <a:rPr lang="en-US" sz="1600" spc="-75" dirty="0">
                <a:latin typeface="+mj-lt"/>
                <a:cs typeface="Trebuchet MS"/>
              </a:rPr>
              <a:t> jika proses lelang gagal </a:t>
            </a:r>
            <a:r>
              <a:rPr lang="en-US" sz="1600" spc="-75" dirty="0" err="1">
                <a:latin typeface="+mj-lt"/>
                <a:cs typeface="Trebuchet MS"/>
              </a:rPr>
              <a:t>akan</a:t>
            </a:r>
            <a:r>
              <a:rPr lang="en-US" sz="1600" spc="-75" dirty="0">
                <a:latin typeface="+mj-lt"/>
                <a:cs typeface="Trebuchet MS"/>
              </a:rPr>
              <a:t> dilakukan lelang ulang;</a:t>
            </a:r>
            <a:endParaRPr lang="en-US" sz="1600" dirty="0">
              <a:latin typeface="+mj-lt"/>
              <a:cs typeface="Trebuchet MS"/>
            </a:endParaRPr>
          </a:p>
          <a:p>
            <a:pPr marL="354965" marR="5715" indent="-342900" algn="just">
              <a:lnSpc>
                <a:spcPts val="1839"/>
              </a:lnSpc>
              <a:spcBef>
                <a:spcPts val="400"/>
              </a:spcBef>
              <a:buAutoNum type="arabicPeriod"/>
              <a:tabLst>
                <a:tab pos="354965" algn="l"/>
                <a:tab pos="355600" algn="l"/>
              </a:tabLst>
            </a:pPr>
            <a:r>
              <a:rPr lang="en-US" sz="1600" spc="-50" dirty="0">
                <a:latin typeface="+mj-lt"/>
                <a:cs typeface="Trebuchet MS"/>
              </a:rPr>
              <a:t>Pada Proses Lelang Ulang dibuka </a:t>
            </a:r>
            <a:r>
              <a:rPr lang="en-US" sz="1600" spc="-50" dirty="0" err="1">
                <a:latin typeface="+mj-lt"/>
                <a:cs typeface="Trebuchet MS"/>
              </a:rPr>
              <a:t>secara</a:t>
            </a:r>
            <a:r>
              <a:rPr lang="en-US" sz="1600" spc="-50" dirty="0">
                <a:latin typeface="+mj-lt"/>
                <a:cs typeface="Trebuchet MS"/>
              </a:rPr>
              <a:t> umum dan minimal </a:t>
            </a:r>
            <a:r>
              <a:rPr lang="en-US" sz="1600" spc="-50" dirty="0" err="1">
                <a:latin typeface="+mj-lt"/>
                <a:cs typeface="Trebuchet MS"/>
              </a:rPr>
              <a:t>terdapat</a:t>
            </a:r>
            <a:r>
              <a:rPr lang="en-US" sz="1600" spc="-50" dirty="0">
                <a:latin typeface="+mj-lt"/>
                <a:cs typeface="Trebuchet MS"/>
              </a:rPr>
              <a:t> 1 (</a:t>
            </a:r>
            <a:r>
              <a:rPr lang="en-US" sz="1600" spc="-50" dirty="0" err="1">
                <a:latin typeface="+mj-lt"/>
                <a:cs typeface="Trebuchet MS"/>
              </a:rPr>
              <a:t>satu</a:t>
            </a:r>
            <a:r>
              <a:rPr lang="en-US" sz="1600" spc="-50" dirty="0">
                <a:latin typeface="+mj-lt"/>
                <a:cs typeface="Trebuchet MS"/>
              </a:rPr>
              <a:t>) </a:t>
            </a:r>
            <a:r>
              <a:rPr lang="en-US" sz="1600" spc="-50" dirty="0" err="1">
                <a:latin typeface="+mj-lt"/>
                <a:cs typeface="Trebuchet MS"/>
              </a:rPr>
              <a:t>peserta</a:t>
            </a:r>
            <a:r>
              <a:rPr lang="en-US" sz="1600" spc="-50" dirty="0">
                <a:latin typeface="+mj-lt"/>
                <a:cs typeface="Trebuchet MS"/>
              </a:rPr>
              <a:t> yang lulus administrasi ,teknis, harga dan bid bond.</a:t>
            </a:r>
          </a:p>
          <a:p>
            <a:pPr marL="354965" marR="5715" indent="-342900" algn="just">
              <a:lnSpc>
                <a:spcPts val="1839"/>
              </a:lnSpc>
              <a:spcBef>
                <a:spcPts val="400"/>
              </a:spcBef>
              <a:buAutoNum type="arabicPeriod"/>
              <a:tabLst>
                <a:tab pos="354965" algn="l"/>
                <a:tab pos="355600" algn="l"/>
              </a:tabLst>
            </a:pPr>
            <a:r>
              <a:rPr lang="en-US" sz="1600" spc="-50" dirty="0" err="1">
                <a:latin typeface="+mj-lt"/>
                <a:cs typeface="Trebuchet MS"/>
              </a:rPr>
              <a:t>Pembukaan</a:t>
            </a:r>
            <a:r>
              <a:rPr lang="en-US" sz="1600" spc="-50" dirty="0">
                <a:latin typeface="+mj-lt"/>
                <a:cs typeface="Trebuchet MS"/>
              </a:rPr>
              <a:t> </a:t>
            </a:r>
            <a:r>
              <a:rPr lang="en-US" sz="1600" spc="-50" dirty="0" err="1">
                <a:latin typeface="+mj-lt"/>
                <a:cs typeface="Trebuchet MS"/>
              </a:rPr>
              <a:t>Lelang</a:t>
            </a:r>
            <a:r>
              <a:rPr lang="en-US" sz="1600" spc="-50" dirty="0">
                <a:latin typeface="+mj-lt"/>
                <a:cs typeface="Trebuchet MS"/>
              </a:rPr>
              <a:t> </a:t>
            </a:r>
            <a:r>
              <a:rPr lang="en-US" sz="1600" spc="-50" dirty="0" err="1">
                <a:latin typeface="+mj-lt"/>
                <a:cs typeface="Trebuchet MS"/>
              </a:rPr>
              <a:t>dilakukan</a:t>
            </a:r>
            <a:r>
              <a:rPr lang="en-US" sz="1600" spc="-50" dirty="0">
                <a:latin typeface="+mj-lt"/>
                <a:cs typeface="Trebuchet MS"/>
              </a:rPr>
              <a:t> </a:t>
            </a:r>
            <a:r>
              <a:rPr lang="en-US" sz="1600" spc="-50" dirty="0" err="1">
                <a:latin typeface="+mj-lt"/>
                <a:cs typeface="Trebuchet MS"/>
              </a:rPr>
              <a:t>oleh</a:t>
            </a:r>
            <a:r>
              <a:rPr lang="en-US" sz="1600" spc="-50" dirty="0">
                <a:latin typeface="+mj-lt"/>
                <a:cs typeface="Trebuchet MS"/>
              </a:rPr>
              <a:t> </a:t>
            </a:r>
            <a:r>
              <a:rPr lang="en-US" sz="1600" spc="-50" dirty="0" err="1">
                <a:latin typeface="+mj-lt"/>
                <a:cs typeface="Trebuchet MS"/>
              </a:rPr>
              <a:t>Panitia</a:t>
            </a:r>
            <a:r>
              <a:rPr lang="en-US" sz="1600" spc="-50" dirty="0">
                <a:latin typeface="+mj-lt"/>
                <a:cs typeface="Trebuchet MS"/>
              </a:rPr>
              <a:t> </a:t>
            </a:r>
            <a:r>
              <a:rPr lang="en-US" sz="1600" spc="-50" dirty="0" err="1">
                <a:latin typeface="+mj-lt"/>
                <a:cs typeface="Trebuchet MS"/>
              </a:rPr>
              <a:t>Lelang</a:t>
            </a:r>
            <a:r>
              <a:rPr lang="en-US" sz="1600" spc="-50" dirty="0">
                <a:latin typeface="+mj-lt"/>
                <a:cs typeface="Trebuchet MS"/>
              </a:rPr>
              <a:t> </a:t>
            </a:r>
            <a:r>
              <a:rPr lang="en-US" sz="1600" spc="-50" dirty="0" err="1">
                <a:latin typeface="+mj-lt"/>
                <a:cs typeface="Trebuchet MS"/>
              </a:rPr>
              <a:t>pada</a:t>
            </a:r>
            <a:r>
              <a:rPr lang="en-US" sz="1600" spc="-50" dirty="0">
                <a:latin typeface="+mj-lt"/>
                <a:cs typeface="Trebuchet MS"/>
              </a:rPr>
              <a:t> </a:t>
            </a:r>
            <a:r>
              <a:rPr lang="en-US" sz="1600" spc="-50" dirty="0" err="1">
                <a:latin typeface="+mj-lt"/>
                <a:cs typeface="Trebuchet MS"/>
              </a:rPr>
              <a:t>waktu</a:t>
            </a:r>
            <a:r>
              <a:rPr lang="en-US" sz="1600" spc="-50" dirty="0">
                <a:latin typeface="+mj-lt"/>
                <a:cs typeface="Trebuchet MS"/>
              </a:rPr>
              <a:t> yang </a:t>
            </a:r>
            <a:r>
              <a:rPr lang="en-US" sz="1600" spc="-50" dirty="0" err="1">
                <a:latin typeface="+mj-lt"/>
                <a:cs typeface="Trebuchet MS"/>
              </a:rPr>
              <a:t>telah</a:t>
            </a:r>
            <a:r>
              <a:rPr lang="en-US" sz="1600" spc="-50" dirty="0">
                <a:latin typeface="+mj-lt"/>
                <a:cs typeface="Trebuchet MS"/>
              </a:rPr>
              <a:t> </a:t>
            </a:r>
            <a:r>
              <a:rPr lang="en-US" sz="1600" spc="-50" dirty="0" err="1">
                <a:latin typeface="+mj-lt"/>
                <a:cs typeface="Trebuchet MS"/>
              </a:rPr>
              <a:t>ditetapkan</a:t>
            </a:r>
            <a:r>
              <a:rPr lang="en-US" sz="1600" spc="-50" dirty="0">
                <a:latin typeface="+mj-lt"/>
                <a:cs typeface="Trebuchet MS"/>
              </a:rPr>
              <a:t>. </a:t>
            </a:r>
            <a:r>
              <a:rPr lang="en-US" sz="1600" spc="-50" dirty="0" err="1">
                <a:latin typeface="+mj-lt"/>
                <a:cs typeface="Trebuchet MS"/>
              </a:rPr>
              <a:t>Dokumen</a:t>
            </a:r>
            <a:r>
              <a:rPr lang="en-US" sz="1600" spc="-50" dirty="0">
                <a:latin typeface="+mj-lt"/>
                <a:cs typeface="Trebuchet MS"/>
              </a:rPr>
              <a:t> yang </a:t>
            </a:r>
            <a:r>
              <a:rPr lang="en-US" sz="1600" spc="-50" dirty="0" err="1">
                <a:latin typeface="+mj-lt"/>
                <a:cs typeface="Trebuchet MS"/>
              </a:rPr>
              <a:t>terlambat</a:t>
            </a:r>
            <a:r>
              <a:rPr lang="en-US" sz="1600" spc="-50" dirty="0">
                <a:latin typeface="+mj-lt"/>
                <a:cs typeface="Trebuchet MS"/>
              </a:rPr>
              <a:t> </a:t>
            </a:r>
            <a:r>
              <a:rPr lang="en-US" sz="1600" spc="-50" dirty="0" err="1">
                <a:latin typeface="+mj-lt"/>
                <a:cs typeface="Trebuchet MS"/>
              </a:rPr>
              <a:t>diterima</a:t>
            </a:r>
            <a:r>
              <a:rPr lang="en-US" sz="1600" spc="-50" dirty="0">
                <a:latin typeface="+mj-lt"/>
                <a:cs typeface="Trebuchet MS"/>
              </a:rPr>
              <a:t> </a:t>
            </a:r>
            <a:r>
              <a:rPr lang="en-US" sz="1600" spc="-50" dirty="0" err="1">
                <a:latin typeface="+mj-lt"/>
                <a:cs typeface="Trebuchet MS"/>
              </a:rPr>
              <a:t>dari</a:t>
            </a:r>
            <a:r>
              <a:rPr lang="en-US" sz="1600" spc="-50" dirty="0">
                <a:latin typeface="+mj-lt"/>
                <a:cs typeface="Trebuchet MS"/>
              </a:rPr>
              <a:t> </a:t>
            </a:r>
            <a:r>
              <a:rPr lang="en-US" sz="1600" spc="-50" dirty="0" err="1">
                <a:latin typeface="+mj-lt"/>
                <a:cs typeface="Trebuchet MS"/>
              </a:rPr>
              <a:t>waktu</a:t>
            </a:r>
            <a:r>
              <a:rPr lang="en-US" sz="1600" spc="-50" dirty="0">
                <a:latin typeface="+mj-lt"/>
                <a:cs typeface="Trebuchet MS"/>
              </a:rPr>
              <a:t> yang </a:t>
            </a:r>
            <a:r>
              <a:rPr lang="en-US" sz="1600" spc="-50" dirty="0" err="1">
                <a:latin typeface="+mj-lt"/>
                <a:cs typeface="Trebuchet MS"/>
              </a:rPr>
              <a:t>ditetapkan</a:t>
            </a:r>
            <a:r>
              <a:rPr lang="en-US" sz="1600" spc="-50" dirty="0">
                <a:latin typeface="+mj-lt"/>
                <a:cs typeface="Trebuchet MS"/>
              </a:rPr>
              <a:t> </a:t>
            </a:r>
            <a:r>
              <a:rPr lang="en-US" sz="1600" spc="-50" dirty="0" err="1">
                <a:latin typeface="+mj-lt"/>
                <a:cs typeface="Trebuchet MS"/>
              </a:rPr>
              <a:t>akan</a:t>
            </a:r>
            <a:r>
              <a:rPr lang="en-US" sz="1600" spc="-50" dirty="0">
                <a:latin typeface="+mj-lt"/>
                <a:cs typeface="Trebuchet MS"/>
              </a:rPr>
              <a:t> </a:t>
            </a:r>
            <a:r>
              <a:rPr lang="en-US" sz="1600" spc="-50" dirty="0" err="1">
                <a:latin typeface="+mj-lt"/>
                <a:cs typeface="Trebuchet MS"/>
              </a:rPr>
              <a:t>dinyatakan</a:t>
            </a:r>
            <a:r>
              <a:rPr lang="en-US" sz="1600" spc="-50" dirty="0">
                <a:latin typeface="+mj-lt"/>
                <a:cs typeface="Trebuchet MS"/>
              </a:rPr>
              <a:t> </a:t>
            </a:r>
            <a:r>
              <a:rPr lang="en-US" sz="1600" spc="-50" dirty="0" err="1">
                <a:latin typeface="+mj-lt"/>
                <a:cs typeface="Trebuchet MS"/>
              </a:rPr>
              <a:t>gugur</a:t>
            </a:r>
            <a:r>
              <a:rPr lang="en-US" sz="1600" spc="-50" dirty="0">
                <a:latin typeface="+mj-lt"/>
                <a:cs typeface="Trebuchet MS"/>
              </a:rPr>
              <a:t>.</a:t>
            </a:r>
          </a:p>
          <a:p>
            <a:pPr marL="354965" marR="5715" indent="-342900" algn="just">
              <a:lnSpc>
                <a:spcPts val="1839"/>
              </a:lnSpc>
              <a:spcBef>
                <a:spcPts val="400"/>
              </a:spcBef>
              <a:buAutoNum type="arabicPeriod"/>
              <a:tabLst>
                <a:tab pos="354965" algn="l"/>
                <a:tab pos="355600" algn="l"/>
              </a:tabLst>
            </a:pPr>
            <a:r>
              <a:rPr lang="en-US" sz="1600" spc="-50" dirty="0" err="1">
                <a:latin typeface="+mj-lt"/>
                <a:cs typeface="Trebuchet MS"/>
              </a:rPr>
              <a:t>Pelelangan</a:t>
            </a:r>
            <a:r>
              <a:rPr lang="en-US" sz="1600" spc="-50" dirty="0">
                <a:latin typeface="+mj-lt"/>
                <a:cs typeface="Trebuchet MS"/>
              </a:rPr>
              <a:t> 2 Sampul </a:t>
            </a:r>
            <a:r>
              <a:rPr lang="en-US" sz="1600" spc="-50" dirty="0" err="1">
                <a:latin typeface="+mj-lt"/>
                <a:cs typeface="Trebuchet MS"/>
              </a:rPr>
              <a:t>hanya</a:t>
            </a:r>
            <a:r>
              <a:rPr lang="en-US" sz="1600" spc="-50" dirty="0">
                <a:latin typeface="+mj-lt"/>
                <a:cs typeface="Trebuchet MS"/>
              </a:rPr>
              <a:t> </a:t>
            </a:r>
            <a:r>
              <a:rPr lang="en-US" sz="1600" spc="-50" dirty="0" err="1">
                <a:latin typeface="+mj-lt"/>
                <a:cs typeface="Trebuchet MS"/>
              </a:rPr>
              <a:t>diikuti</a:t>
            </a:r>
            <a:r>
              <a:rPr lang="en-US" sz="1600" spc="-50" dirty="0">
                <a:latin typeface="+mj-lt"/>
                <a:cs typeface="Trebuchet MS"/>
              </a:rPr>
              <a:t> oleh </a:t>
            </a:r>
            <a:r>
              <a:rPr lang="en-US" sz="1600" spc="-50" dirty="0" err="1">
                <a:latin typeface="+mj-lt"/>
                <a:cs typeface="Trebuchet MS"/>
              </a:rPr>
              <a:t>peserta</a:t>
            </a:r>
            <a:r>
              <a:rPr lang="en-US" sz="1600" spc="-50" dirty="0">
                <a:latin typeface="+mj-lt"/>
                <a:cs typeface="Trebuchet MS"/>
              </a:rPr>
              <a:t> lelang yang </a:t>
            </a:r>
            <a:r>
              <a:rPr lang="en-US" sz="1600" spc="-50" dirty="0" err="1">
                <a:latin typeface="+mj-lt"/>
                <a:cs typeface="Trebuchet MS"/>
              </a:rPr>
              <a:t>telah</a:t>
            </a:r>
            <a:r>
              <a:rPr lang="en-US" sz="1600" spc="-50" dirty="0">
                <a:latin typeface="+mj-lt"/>
                <a:cs typeface="Trebuchet MS"/>
              </a:rPr>
              <a:t> mendaftar dan daftar Bidder List Eproc Antam.</a:t>
            </a:r>
          </a:p>
          <a:p>
            <a:pPr marL="354965" marR="5715" indent="-342900" algn="just">
              <a:lnSpc>
                <a:spcPts val="1839"/>
              </a:lnSpc>
              <a:spcBef>
                <a:spcPts val="400"/>
              </a:spcBef>
              <a:buAutoNum type="arabicPeriod"/>
              <a:tabLst>
                <a:tab pos="354965" algn="l"/>
                <a:tab pos="355600" algn="l"/>
              </a:tabLst>
            </a:pPr>
            <a:r>
              <a:rPr lang="en-US" sz="1600" spc="-50" dirty="0">
                <a:latin typeface="+mj-lt"/>
                <a:cs typeface="Trebuchet MS"/>
              </a:rPr>
              <a:t>Proses </a:t>
            </a:r>
            <a:r>
              <a:rPr lang="en-US" sz="1600" spc="-50" dirty="0" err="1">
                <a:latin typeface="+mj-lt"/>
                <a:cs typeface="Trebuchet MS"/>
              </a:rPr>
              <a:t>Lelang</a:t>
            </a:r>
            <a:r>
              <a:rPr lang="en-US" sz="1600" spc="-50" dirty="0">
                <a:latin typeface="+mj-lt"/>
                <a:cs typeface="Trebuchet MS"/>
              </a:rPr>
              <a:t> </a:t>
            </a:r>
            <a:r>
              <a:rPr lang="en-US" sz="1600" spc="-50" dirty="0" err="1">
                <a:latin typeface="+mj-lt"/>
                <a:cs typeface="Trebuchet MS"/>
              </a:rPr>
              <a:t>dapat</a:t>
            </a:r>
            <a:r>
              <a:rPr lang="en-US" sz="1600" spc="-50" dirty="0">
                <a:latin typeface="+mj-lt"/>
                <a:cs typeface="Trebuchet MS"/>
              </a:rPr>
              <a:t> </a:t>
            </a:r>
            <a:r>
              <a:rPr lang="en-US" sz="1600" spc="-50" dirty="0" err="1">
                <a:latin typeface="+mj-lt"/>
                <a:cs typeface="Trebuchet MS"/>
              </a:rPr>
              <a:t>dibatalkan</a:t>
            </a:r>
            <a:r>
              <a:rPr lang="en-US" sz="1600" spc="-50" dirty="0">
                <a:latin typeface="+mj-lt"/>
                <a:cs typeface="Trebuchet MS"/>
              </a:rPr>
              <a:t> </a:t>
            </a:r>
            <a:r>
              <a:rPr lang="en-US" sz="1600" spc="-50" dirty="0" err="1">
                <a:latin typeface="+mj-lt"/>
                <a:cs typeface="Trebuchet MS"/>
              </a:rPr>
              <a:t>sesuai</a:t>
            </a:r>
            <a:r>
              <a:rPr lang="en-US" sz="1600" spc="-50" dirty="0">
                <a:latin typeface="+mj-lt"/>
                <a:cs typeface="Trebuchet MS"/>
              </a:rPr>
              <a:t> </a:t>
            </a:r>
            <a:r>
              <a:rPr lang="en-US" sz="1600" spc="-50" dirty="0" err="1">
                <a:latin typeface="+mj-lt"/>
                <a:cs typeface="Trebuchet MS"/>
              </a:rPr>
              <a:t>kriteria</a:t>
            </a:r>
            <a:r>
              <a:rPr lang="en-US" sz="1600" spc="-50" dirty="0">
                <a:latin typeface="+mj-lt"/>
                <a:cs typeface="Trebuchet MS"/>
              </a:rPr>
              <a:t> </a:t>
            </a:r>
            <a:r>
              <a:rPr lang="en-US" sz="1600" spc="-50" dirty="0" err="1">
                <a:latin typeface="+mj-lt"/>
                <a:cs typeface="Trebuchet MS"/>
              </a:rPr>
              <a:t>dalam</a:t>
            </a:r>
            <a:r>
              <a:rPr lang="en-US" sz="1600" spc="-50" dirty="0">
                <a:latin typeface="+mj-lt"/>
                <a:cs typeface="Trebuchet MS"/>
              </a:rPr>
              <a:t> </a:t>
            </a:r>
            <a:r>
              <a:rPr lang="en-US" sz="1600" spc="-50" dirty="0" err="1">
                <a:latin typeface="+mj-lt"/>
                <a:cs typeface="Trebuchet MS"/>
              </a:rPr>
              <a:t>Dokumen</a:t>
            </a:r>
            <a:r>
              <a:rPr lang="en-US" sz="1600" spc="-50" dirty="0">
                <a:latin typeface="+mj-lt"/>
                <a:cs typeface="Trebuchet MS"/>
              </a:rPr>
              <a:t> </a:t>
            </a:r>
            <a:r>
              <a:rPr lang="en-US" sz="1600" spc="-50" dirty="0" err="1">
                <a:latin typeface="+mj-lt"/>
                <a:cs typeface="Trebuchet MS"/>
              </a:rPr>
              <a:t>Lelang</a:t>
            </a:r>
            <a:r>
              <a:rPr lang="en-US" sz="1600" spc="-50" dirty="0">
                <a:latin typeface="+mj-lt"/>
                <a:cs typeface="Trebuchet MS"/>
              </a:rPr>
              <a:t> BAB </a:t>
            </a:r>
            <a:r>
              <a:rPr lang="en-US" sz="1600" spc="-50" dirty="0" err="1">
                <a:latin typeface="+mj-lt"/>
                <a:cs typeface="Trebuchet MS"/>
              </a:rPr>
              <a:t>Instruksi</a:t>
            </a:r>
            <a:r>
              <a:rPr lang="en-US" sz="1600" spc="-50" dirty="0">
                <a:latin typeface="+mj-lt"/>
                <a:cs typeface="Trebuchet MS"/>
              </a:rPr>
              <a:t> Penawar </a:t>
            </a:r>
            <a:r>
              <a:rPr lang="en-US" sz="1600" spc="-50" dirty="0" err="1">
                <a:latin typeface="+mj-lt"/>
                <a:cs typeface="Trebuchet MS"/>
              </a:rPr>
              <a:t>butir</a:t>
            </a:r>
            <a:r>
              <a:rPr lang="en-US" sz="1600" spc="-50" dirty="0">
                <a:latin typeface="+mj-lt"/>
                <a:cs typeface="Trebuchet MS"/>
              </a:rPr>
              <a:t> 6.</a:t>
            </a:r>
          </a:p>
          <a:p>
            <a:pPr marL="354965" marR="5715" indent="-342900" algn="just">
              <a:lnSpc>
                <a:spcPts val="1839"/>
              </a:lnSpc>
              <a:spcBef>
                <a:spcPts val="400"/>
              </a:spcBef>
              <a:buAutoNum type="arabicPeriod"/>
              <a:tabLst>
                <a:tab pos="354965" algn="l"/>
                <a:tab pos="355600" algn="l"/>
              </a:tabLst>
            </a:pPr>
            <a:r>
              <a:rPr lang="en-US" sz="1600" spc="-50" dirty="0" err="1">
                <a:latin typeface="+mj-lt"/>
                <a:cs typeface="Trebuchet MS"/>
              </a:rPr>
              <a:t>Sanggahan</a:t>
            </a:r>
            <a:r>
              <a:rPr lang="en-US" sz="1600" spc="-50" dirty="0">
                <a:latin typeface="+mj-lt"/>
                <a:cs typeface="Trebuchet MS"/>
              </a:rPr>
              <a:t> </a:t>
            </a:r>
            <a:r>
              <a:rPr lang="en-US" sz="1600" spc="-50" dirty="0" err="1">
                <a:latin typeface="+mj-lt"/>
                <a:cs typeface="Trebuchet MS"/>
              </a:rPr>
              <a:t>terhadap</a:t>
            </a:r>
            <a:r>
              <a:rPr lang="en-US" sz="1600" spc="-50" dirty="0">
                <a:latin typeface="+mj-lt"/>
                <a:cs typeface="Trebuchet MS"/>
              </a:rPr>
              <a:t> Hasil tender </a:t>
            </a:r>
            <a:r>
              <a:rPr lang="en-US" sz="1600" spc="-50" dirty="0" err="1">
                <a:latin typeface="+mj-lt"/>
                <a:cs typeface="Trebuchet MS"/>
              </a:rPr>
              <a:t>sesuai</a:t>
            </a:r>
            <a:r>
              <a:rPr lang="en-US" sz="1600" spc="-50" dirty="0">
                <a:latin typeface="+mj-lt"/>
                <a:cs typeface="Trebuchet MS"/>
              </a:rPr>
              <a:t> </a:t>
            </a:r>
            <a:r>
              <a:rPr lang="en-US" sz="1600" spc="-50" dirty="0" err="1">
                <a:latin typeface="+mj-lt"/>
                <a:cs typeface="Trebuchet MS"/>
              </a:rPr>
              <a:t>kriteria</a:t>
            </a:r>
            <a:r>
              <a:rPr lang="en-US" sz="1600" spc="-50" dirty="0">
                <a:latin typeface="+mj-lt"/>
                <a:cs typeface="Trebuchet MS"/>
              </a:rPr>
              <a:t> </a:t>
            </a:r>
            <a:r>
              <a:rPr lang="en-US" sz="1600" spc="-50" dirty="0" err="1">
                <a:latin typeface="+mj-lt"/>
                <a:cs typeface="Trebuchet MS"/>
              </a:rPr>
              <a:t>dalam</a:t>
            </a:r>
            <a:r>
              <a:rPr lang="en-US" sz="1600" spc="-50" dirty="0">
                <a:latin typeface="+mj-lt"/>
                <a:cs typeface="Trebuchet MS"/>
              </a:rPr>
              <a:t> </a:t>
            </a:r>
            <a:r>
              <a:rPr lang="en-US" sz="1600" spc="-50" dirty="0" err="1">
                <a:latin typeface="+mj-lt"/>
                <a:cs typeface="Trebuchet MS"/>
              </a:rPr>
              <a:t>Dokumen</a:t>
            </a:r>
            <a:r>
              <a:rPr lang="en-US" sz="1600" spc="-50" dirty="0">
                <a:latin typeface="+mj-lt"/>
                <a:cs typeface="Trebuchet MS"/>
              </a:rPr>
              <a:t> </a:t>
            </a:r>
            <a:r>
              <a:rPr lang="en-US" sz="1600" spc="-50" dirty="0" err="1">
                <a:latin typeface="+mj-lt"/>
                <a:cs typeface="Trebuchet MS"/>
              </a:rPr>
              <a:t>Lelang</a:t>
            </a:r>
            <a:r>
              <a:rPr lang="en-US" sz="1600" spc="-50" dirty="0">
                <a:latin typeface="+mj-lt"/>
                <a:cs typeface="Trebuchet MS"/>
              </a:rPr>
              <a:t> BAB </a:t>
            </a:r>
            <a:r>
              <a:rPr lang="en-US" sz="1600" spc="-50" dirty="0" err="1">
                <a:latin typeface="+mj-lt"/>
                <a:cs typeface="Trebuchet MS"/>
              </a:rPr>
              <a:t>Instruksi</a:t>
            </a:r>
            <a:r>
              <a:rPr lang="en-US" sz="1600" spc="-50" dirty="0">
                <a:latin typeface="+mj-lt"/>
                <a:cs typeface="Trebuchet MS"/>
              </a:rPr>
              <a:t> Penawar </a:t>
            </a:r>
            <a:r>
              <a:rPr lang="en-US" sz="1600" spc="-50" dirty="0" err="1">
                <a:latin typeface="+mj-lt"/>
                <a:cs typeface="Trebuchet MS"/>
              </a:rPr>
              <a:t>butir</a:t>
            </a:r>
            <a:r>
              <a:rPr lang="en-US" sz="1600" spc="-50" dirty="0">
                <a:latin typeface="+mj-lt"/>
                <a:cs typeface="Trebuchet MS"/>
              </a:rPr>
              <a:t> 8.</a:t>
            </a:r>
          </a:p>
          <a:p>
            <a:pPr marL="354965" marR="5715" indent="-342900" algn="just">
              <a:lnSpc>
                <a:spcPts val="1839"/>
              </a:lnSpc>
              <a:spcBef>
                <a:spcPts val="400"/>
              </a:spcBef>
              <a:buAutoNum type="arabicPeriod"/>
              <a:tabLst>
                <a:tab pos="354965" algn="l"/>
                <a:tab pos="355600" algn="l"/>
              </a:tabLst>
            </a:pPr>
            <a:r>
              <a:rPr lang="en-US" sz="1600" b="1" spc="-50" dirty="0" err="1">
                <a:latin typeface="+mj-lt"/>
                <a:cs typeface="Trebuchet MS"/>
              </a:rPr>
              <a:t>Menyerahkan</a:t>
            </a:r>
            <a:r>
              <a:rPr lang="en-US" sz="1600" b="1" spc="-50" dirty="0">
                <a:latin typeface="+mj-lt"/>
                <a:cs typeface="Trebuchet MS"/>
              </a:rPr>
              <a:t> </a:t>
            </a:r>
            <a:r>
              <a:rPr lang="en-US" sz="1600" b="1" spc="-50" dirty="0" err="1">
                <a:latin typeface="+mj-lt"/>
                <a:cs typeface="Trebuchet MS"/>
              </a:rPr>
              <a:t>Jaminan</a:t>
            </a:r>
            <a:r>
              <a:rPr lang="en-US" sz="1600" b="1" spc="-50" dirty="0">
                <a:latin typeface="+mj-lt"/>
                <a:cs typeface="Trebuchet MS"/>
              </a:rPr>
              <a:t> </a:t>
            </a:r>
            <a:r>
              <a:rPr lang="en-US" sz="1600" b="1" spc="-50" dirty="0" err="1">
                <a:latin typeface="+mj-lt"/>
                <a:cs typeface="Trebuchet MS"/>
              </a:rPr>
              <a:t>Pelaksanaan</a:t>
            </a:r>
            <a:r>
              <a:rPr lang="en-US" sz="1600" b="1" spc="-50" dirty="0">
                <a:latin typeface="+mj-lt"/>
                <a:cs typeface="Trebuchet MS"/>
              </a:rPr>
              <a:t> (Performance Bond) </a:t>
            </a:r>
            <a:r>
              <a:rPr lang="en-US" sz="1600" b="1" spc="-50" dirty="0" err="1">
                <a:latin typeface="+mj-lt"/>
                <a:cs typeface="Trebuchet MS"/>
              </a:rPr>
              <a:t>sebesar</a:t>
            </a:r>
            <a:r>
              <a:rPr lang="en-US" sz="1600" b="1" spc="-50" dirty="0">
                <a:latin typeface="+mj-lt"/>
                <a:cs typeface="Trebuchet MS"/>
              </a:rPr>
              <a:t> 5%</a:t>
            </a:r>
            <a:r>
              <a:rPr lang="en-US" sz="1600" spc="-50" dirty="0">
                <a:latin typeface="+mj-lt"/>
                <a:cs typeface="Trebuchet MS"/>
              </a:rPr>
              <a:t> </a:t>
            </a:r>
            <a:r>
              <a:rPr lang="en-US" sz="1600" spc="-50" dirty="0" err="1">
                <a:latin typeface="+mj-lt"/>
                <a:cs typeface="Trebuchet MS"/>
              </a:rPr>
              <a:t>dari</a:t>
            </a:r>
            <a:r>
              <a:rPr lang="en-US" sz="1600" spc="-50" dirty="0">
                <a:latin typeface="+mj-lt"/>
                <a:cs typeface="Trebuchet MS"/>
              </a:rPr>
              <a:t> </a:t>
            </a:r>
            <a:r>
              <a:rPr lang="en-US" sz="1600" spc="-50" dirty="0" err="1">
                <a:latin typeface="+mj-lt"/>
                <a:cs typeface="Trebuchet MS"/>
              </a:rPr>
              <a:t>nilai</a:t>
            </a:r>
            <a:r>
              <a:rPr lang="en-US" sz="1600" spc="-50" dirty="0">
                <a:latin typeface="+mj-lt"/>
                <a:cs typeface="Trebuchet MS"/>
              </a:rPr>
              <a:t> </a:t>
            </a:r>
            <a:r>
              <a:rPr lang="en-US" sz="1600" spc="-50" dirty="0" err="1">
                <a:latin typeface="+mj-lt"/>
                <a:cs typeface="Trebuchet MS"/>
              </a:rPr>
              <a:t>penawaran</a:t>
            </a:r>
            <a:r>
              <a:rPr lang="en-US" sz="1600" spc="-50" dirty="0">
                <a:latin typeface="+mj-lt"/>
                <a:cs typeface="Trebuchet MS"/>
              </a:rPr>
              <a:t> </a:t>
            </a:r>
            <a:r>
              <a:rPr lang="en-US" sz="1600" spc="-50" dirty="0" err="1">
                <a:latin typeface="+mj-lt"/>
                <a:cs typeface="Trebuchet MS"/>
              </a:rPr>
              <a:t>terakhir</a:t>
            </a:r>
            <a:r>
              <a:rPr lang="en-US" sz="1600" spc="-50" dirty="0">
                <a:latin typeface="+mj-lt"/>
                <a:cs typeface="Trebuchet MS"/>
              </a:rPr>
              <a:t> (</a:t>
            </a:r>
            <a:r>
              <a:rPr lang="en-US" sz="1600" spc="-50" dirty="0" err="1">
                <a:latin typeface="+mj-lt"/>
                <a:cs typeface="Trebuchet MS"/>
              </a:rPr>
              <a:t>penawaran</a:t>
            </a:r>
            <a:r>
              <a:rPr lang="en-US" sz="1600" spc="-50" dirty="0">
                <a:latin typeface="+mj-lt"/>
                <a:cs typeface="Trebuchet MS"/>
              </a:rPr>
              <a:t> </a:t>
            </a:r>
            <a:r>
              <a:rPr lang="en-US" sz="1600" spc="-50" dirty="0" err="1">
                <a:latin typeface="+mj-lt"/>
                <a:cs typeface="Trebuchet MS"/>
              </a:rPr>
              <a:t>setelah</a:t>
            </a:r>
            <a:r>
              <a:rPr lang="en-US" sz="1600" spc="-50" dirty="0">
                <a:latin typeface="+mj-lt"/>
                <a:cs typeface="Trebuchet MS"/>
              </a:rPr>
              <a:t> </a:t>
            </a:r>
            <a:r>
              <a:rPr lang="en-US" sz="1600" spc="-50" dirty="0" err="1">
                <a:latin typeface="+mj-lt"/>
                <a:cs typeface="Trebuchet MS"/>
              </a:rPr>
              <a:t>nego</a:t>
            </a:r>
            <a:r>
              <a:rPr lang="en-US" sz="1600" spc="-50" dirty="0">
                <a:latin typeface="+mj-lt"/>
                <a:cs typeface="Trebuchet MS"/>
              </a:rPr>
              <a:t>) </a:t>
            </a:r>
            <a:r>
              <a:rPr lang="en-US" sz="1600" spc="-50" dirty="0" err="1">
                <a:latin typeface="+mj-lt"/>
                <a:cs typeface="Trebuchet MS"/>
              </a:rPr>
              <a:t>setelah</a:t>
            </a:r>
            <a:r>
              <a:rPr lang="en-US" sz="1600" spc="-50" dirty="0">
                <a:latin typeface="+mj-lt"/>
                <a:cs typeface="Trebuchet MS"/>
              </a:rPr>
              <a:t> </a:t>
            </a:r>
            <a:r>
              <a:rPr lang="en-US" sz="1600" spc="-50" dirty="0" err="1">
                <a:latin typeface="+mj-lt"/>
                <a:cs typeface="Trebuchet MS"/>
              </a:rPr>
              <a:t>ditunjuk</a:t>
            </a:r>
            <a:r>
              <a:rPr lang="en-US" sz="1600" spc="-50" dirty="0">
                <a:latin typeface="+mj-lt"/>
                <a:cs typeface="Trebuchet MS"/>
              </a:rPr>
              <a:t> </a:t>
            </a:r>
            <a:r>
              <a:rPr lang="en-US" sz="1600" spc="-50" dirty="0" err="1">
                <a:latin typeface="+mj-lt"/>
                <a:cs typeface="Trebuchet MS"/>
              </a:rPr>
              <a:t>sebagai</a:t>
            </a:r>
            <a:r>
              <a:rPr lang="en-US" sz="1600" spc="-50" dirty="0">
                <a:latin typeface="+mj-lt"/>
                <a:cs typeface="Trebuchet MS"/>
              </a:rPr>
              <a:t> </a:t>
            </a:r>
            <a:r>
              <a:rPr lang="en-US" sz="1600" spc="-50" dirty="0" err="1">
                <a:latin typeface="+mj-lt"/>
                <a:cs typeface="Trebuchet MS"/>
              </a:rPr>
              <a:t>pemenang</a:t>
            </a:r>
            <a:r>
              <a:rPr lang="en-US" sz="1600" spc="-50" dirty="0">
                <a:latin typeface="+mj-lt"/>
                <a:cs typeface="Trebuchet MS"/>
              </a:rPr>
              <a:t>.</a:t>
            </a:r>
          </a:p>
          <a:p>
            <a:pPr marL="354965" marR="5715" indent="-342900" algn="just">
              <a:lnSpc>
                <a:spcPts val="1839"/>
              </a:lnSpc>
              <a:spcBef>
                <a:spcPts val="400"/>
              </a:spcBef>
              <a:buAutoNum type="arabicPeriod"/>
              <a:tabLst>
                <a:tab pos="354965" algn="l"/>
                <a:tab pos="355600" algn="l"/>
              </a:tabLst>
            </a:pPr>
            <a:r>
              <a:rPr lang="en-US" sz="1600" spc="-50" dirty="0" err="1">
                <a:latin typeface="+mj-lt"/>
                <a:cs typeface="Trebuchet MS"/>
              </a:rPr>
              <a:t>Pembayaran</a:t>
            </a:r>
            <a:r>
              <a:rPr lang="en-US" sz="1600" spc="-50" dirty="0">
                <a:latin typeface="+mj-lt"/>
                <a:cs typeface="Trebuchet MS"/>
              </a:rPr>
              <a:t> oleh PT ANTAM </a:t>
            </a:r>
            <a:r>
              <a:rPr lang="en-US" sz="1600" spc="-50" dirty="0" err="1">
                <a:latin typeface="+mj-lt"/>
                <a:cs typeface="Trebuchet MS"/>
              </a:rPr>
              <a:t>Tbk</a:t>
            </a:r>
            <a:r>
              <a:rPr lang="en-US" sz="1600" spc="-50" dirty="0">
                <a:latin typeface="+mj-lt"/>
                <a:cs typeface="Trebuchet MS"/>
              </a:rPr>
              <a:t> </a:t>
            </a:r>
            <a:r>
              <a:rPr lang="en-US" sz="1600" spc="-50" dirty="0" err="1">
                <a:latin typeface="+mj-lt"/>
                <a:cs typeface="Trebuchet MS"/>
              </a:rPr>
              <a:t>kepada</a:t>
            </a:r>
            <a:r>
              <a:rPr lang="en-US" sz="1600" spc="-50" dirty="0">
                <a:latin typeface="+mj-lt"/>
                <a:cs typeface="Trebuchet MS"/>
              </a:rPr>
              <a:t> </a:t>
            </a:r>
            <a:r>
              <a:rPr lang="en-US" sz="1600" spc="-50" dirty="0" err="1">
                <a:latin typeface="+mj-lt"/>
                <a:cs typeface="Trebuchet MS"/>
              </a:rPr>
              <a:t>mitra</a:t>
            </a:r>
            <a:r>
              <a:rPr lang="en-US" sz="1600" spc="-50" dirty="0">
                <a:latin typeface="+mj-lt"/>
                <a:cs typeface="Trebuchet MS"/>
              </a:rPr>
              <a:t> </a:t>
            </a:r>
            <a:r>
              <a:rPr lang="en-US" sz="1600" spc="-50" dirty="0" err="1">
                <a:latin typeface="+mj-lt"/>
                <a:cs typeface="Trebuchet MS"/>
              </a:rPr>
              <a:t>kerja</a:t>
            </a:r>
            <a:r>
              <a:rPr lang="en-US" sz="1600" spc="-50" dirty="0">
                <a:latin typeface="+mj-lt"/>
                <a:cs typeface="Trebuchet MS"/>
              </a:rPr>
              <a:t> </a:t>
            </a:r>
            <a:r>
              <a:rPr lang="en-US" sz="1600" spc="-50" dirty="0" err="1">
                <a:latin typeface="+mj-lt"/>
                <a:cs typeface="Trebuchet MS"/>
              </a:rPr>
              <a:t>dilakukan</a:t>
            </a:r>
            <a:r>
              <a:rPr lang="en-US" sz="1600" spc="-50" dirty="0">
                <a:latin typeface="+mj-lt"/>
                <a:cs typeface="Trebuchet MS"/>
              </a:rPr>
              <a:t> paling </a:t>
            </a:r>
            <a:r>
              <a:rPr lang="en-US" sz="1600" spc="-50" dirty="0" err="1">
                <a:latin typeface="+mj-lt"/>
                <a:cs typeface="Trebuchet MS"/>
              </a:rPr>
              <a:t>lambat</a:t>
            </a:r>
            <a:r>
              <a:rPr lang="en-US" sz="1600" spc="-50" dirty="0">
                <a:latin typeface="+mj-lt"/>
                <a:cs typeface="Trebuchet MS"/>
              </a:rPr>
              <a:t> </a:t>
            </a:r>
            <a:r>
              <a:rPr lang="en-US" sz="1600" b="1" spc="-50" dirty="0">
                <a:latin typeface="+mj-lt"/>
                <a:cs typeface="Trebuchet MS"/>
              </a:rPr>
              <a:t>60 (</a:t>
            </a:r>
            <a:r>
              <a:rPr lang="en-US" sz="1600" b="1" spc="-50" dirty="0" err="1">
                <a:latin typeface="+mj-lt"/>
                <a:cs typeface="Trebuchet MS"/>
              </a:rPr>
              <a:t>enam</a:t>
            </a:r>
            <a:r>
              <a:rPr lang="en-US" sz="1600" b="1" spc="-50" dirty="0">
                <a:latin typeface="+mj-lt"/>
                <a:cs typeface="Trebuchet MS"/>
              </a:rPr>
              <a:t> </a:t>
            </a:r>
            <a:r>
              <a:rPr lang="en-US" sz="1600" b="1" spc="-50" dirty="0" err="1">
                <a:latin typeface="+mj-lt"/>
                <a:cs typeface="Trebuchet MS"/>
              </a:rPr>
              <a:t>puluh</a:t>
            </a:r>
            <a:r>
              <a:rPr lang="en-US" sz="1600" b="1" spc="-50" dirty="0">
                <a:latin typeface="+mj-lt"/>
                <a:cs typeface="Trebuchet MS"/>
              </a:rPr>
              <a:t>) </a:t>
            </a:r>
            <a:r>
              <a:rPr lang="en-US" sz="1600" b="1" spc="-50" dirty="0" err="1">
                <a:latin typeface="+mj-lt"/>
                <a:cs typeface="Trebuchet MS"/>
              </a:rPr>
              <a:t>hari</a:t>
            </a:r>
            <a:r>
              <a:rPr lang="en-US" sz="1600" b="1" spc="-50" dirty="0">
                <a:latin typeface="+mj-lt"/>
                <a:cs typeface="Trebuchet MS"/>
              </a:rPr>
              <a:t> </a:t>
            </a:r>
            <a:r>
              <a:rPr lang="en-US" sz="1600" b="1" spc="-50" dirty="0" err="1">
                <a:latin typeface="+mj-lt"/>
                <a:cs typeface="Trebuchet MS"/>
              </a:rPr>
              <a:t>kalender</a:t>
            </a:r>
            <a:r>
              <a:rPr lang="en-US" sz="1600" spc="-50" dirty="0">
                <a:latin typeface="+mj-lt"/>
                <a:cs typeface="Trebuchet MS"/>
              </a:rPr>
              <a:t> </a:t>
            </a:r>
            <a:r>
              <a:rPr lang="en-US" sz="1600" spc="-50" dirty="0" err="1">
                <a:latin typeface="+mj-lt"/>
                <a:cs typeface="Trebuchet MS"/>
              </a:rPr>
              <a:t>sejak</a:t>
            </a:r>
            <a:r>
              <a:rPr lang="en-US" sz="1600" spc="-50" dirty="0">
                <a:latin typeface="+mj-lt"/>
                <a:cs typeface="Trebuchet MS"/>
              </a:rPr>
              <a:t> </a:t>
            </a:r>
            <a:r>
              <a:rPr lang="en-US" sz="1600" spc="-50" dirty="0" err="1">
                <a:latin typeface="+mj-lt"/>
                <a:cs typeface="Trebuchet MS"/>
              </a:rPr>
              <a:t>dokumen</a:t>
            </a:r>
            <a:r>
              <a:rPr lang="en-US" sz="1600" spc="-50" dirty="0">
                <a:latin typeface="+mj-lt"/>
                <a:cs typeface="Trebuchet MS"/>
              </a:rPr>
              <a:t> </a:t>
            </a:r>
            <a:r>
              <a:rPr lang="en-US" sz="1600" spc="-50" dirty="0" err="1">
                <a:latin typeface="+mj-lt"/>
                <a:cs typeface="Trebuchet MS"/>
              </a:rPr>
              <a:t>lengkap</a:t>
            </a:r>
            <a:r>
              <a:rPr lang="en-US" sz="1600" spc="-50" dirty="0">
                <a:latin typeface="+mj-lt"/>
                <a:cs typeface="Trebuchet MS"/>
              </a:rPr>
              <a:t> </a:t>
            </a:r>
            <a:r>
              <a:rPr lang="en-US" sz="1600" spc="-50" dirty="0" err="1">
                <a:latin typeface="+mj-lt"/>
                <a:cs typeface="Trebuchet MS"/>
              </a:rPr>
              <a:t>diterima</a:t>
            </a:r>
            <a:r>
              <a:rPr lang="en-US" sz="1600" spc="-50" dirty="0">
                <a:latin typeface="+mj-lt"/>
                <a:cs typeface="Trebuchet MS"/>
              </a:rPr>
              <a:t> oleh </a:t>
            </a:r>
            <a:r>
              <a:rPr lang="en-US" sz="1600" spc="-50" dirty="0" err="1">
                <a:latin typeface="+mj-lt"/>
                <a:cs typeface="Trebuchet MS"/>
              </a:rPr>
              <a:t>bagian</a:t>
            </a:r>
            <a:r>
              <a:rPr lang="en-US" sz="1600" spc="-50" dirty="0">
                <a:latin typeface="+mj-lt"/>
                <a:cs typeface="Trebuchet MS"/>
              </a:rPr>
              <a:t> </a:t>
            </a:r>
            <a:r>
              <a:rPr lang="en-US" sz="1600" spc="-50" dirty="0" err="1">
                <a:latin typeface="+mj-lt"/>
                <a:cs typeface="Trebuchet MS"/>
              </a:rPr>
              <a:t>keuangan</a:t>
            </a:r>
            <a:endParaRPr lang="en-US" sz="1600" spc="-50" dirty="0">
              <a:latin typeface="+mj-lt"/>
              <a:cs typeface="Trebuchet MS"/>
            </a:endParaRPr>
          </a:p>
        </p:txBody>
      </p:sp>
    </p:spTree>
    <p:extLst>
      <p:ext uri="{BB962C8B-B14F-4D97-AF65-F5344CB8AC3E}">
        <p14:creationId xmlns:p14="http://schemas.microsoft.com/office/powerpoint/2010/main" val="797377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31454" y="602477"/>
            <a:ext cx="9364829" cy="717226"/>
          </a:xfrm>
        </p:spPr>
        <p:txBody>
          <a:bodyPr>
            <a:normAutofit/>
          </a:bodyPr>
          <a:lstStyle/>
          <a:p>
            <a:pPr algn="ctr"/>
            <a:r>
              <a:rPr lang="en-US" sz="3600" dirty="0">
                <a:latin typeface="+mn-lt"/>
              </a:rPr>
              <a:t>PENJELASAN SAMPUL 1 (Administrasi, Teknis)</a:t>
            </a:r>
          </a:p>
        </p:txBody>
      </p:sp>
      <p:sp>
        <p:nvSpPr>
          <p:cNvPr id="12" name="Slide Number Placeholder 11"/>
          <p:cNvSpPr>
            <a:spLocks noGrp="1"/>
          </p:cNvSpPr>
          <p:nvPr>
            <p:ph type="sldNum" sz="quarter" idx="12"/>
          </p:nvPr>
        </p:nvSpPr>
        <p:spPr>
          <a:xfrm>
            <a:off x="8514805" y="6289860"/>
            <a:ext cx="2743200" cy="365125"/>
          </a:xfrm>
        </p:spPr>
        <p:txBody>
          <a:bodyPr/>
          <a:lstStyle/>
          <a:p>
            <a:fld id="{9646145E-3F68-4645-B6A8-E9886B0E8FFF}" type="slidenum">
              <a:rPr lang="en-US" b="1" smtClean="0">
                <a:solidFill>
                  <a:schemeClr val="tx1"/>
                </a:solidFill>
              </a:rPr>
              <a:t>5</a:t>
            </a:fld>
            <a:endParaRPr lang="en-US" b="1" dirty="0">
              <a:solidFill>
                <a:schemeClr val="tx1"/>
              </a:solidFill>
            </a:endParaRPr>
          </a:p>
        </p:txBody>
      </p:sp>
      <p:sp>
        <p:nvSpPr>
          <p:cNvPr id="6" name="object 20"/>
          <p:cNvSpPr txBox="1"/>
          <p:nvPr/>
        </p:nvSpPr>
        <p:spPr>
          <a:xfrm>
            <a:off x="1131454" y="1395110"/>
            <a:ext cx="9585859" cy="4326826"/>
          </a:xfrm>
          <a:prstGeom prst="rect">
            <a:avLst/>
          </a:prstGeom>
          <a:solidFill>
            <a:schemeClr val="bg1"/>
          </a:solidFill>
          <a:ln>
            <a:noFill/>
          </a:ln>
        </p:spPr>
        <p:txBody>
          <a:bodyPr vert="horz" wrap="square" lIns="0" tIns="12700" rIns="0" bIns="0" rtlCol="0">
            <a:spAutoFit/>
          </a:bodyPr>
          <a:lstStyle/>
          <a:p>
            <a:pPr marL="355600" marR="116205" indent="-342900" algn="just">
              <a:lnSpc>
                <a:spcPct val="100000"/>
              </a:lnSpc>
              <a:spcBef>
                <a:spcPts val="100"/>
              </a:spcBef>
              <a:buFont typeface="+mj-lt"/>
              <a:buAutoNum type="alphaUcPeriod"/>
            </a:pPr>
            <a:r>
              <a:rPr sz="1600" b="1" spc="-45" dirty="0" err="1">
                <a:latin typeface="+mj-lt"/>
                <a:cs typeface="Trebuchet MS"/>
              </a:rPr>
              <a:t>Persyaratan</a:t>
            </a:r>
            <a:r>
              <a:rPr sz="1600" b="1" spc="-45" dirty="0">
                <a:latin typeface="+mj-lt"/>
                <a:cs typeface="Trebuchet MS"/>
              </a:rPr>
              <a:t> </a:t>
            </a:r>
            <a:r>
              <a:rPr sz="1600" b="1" spc="-50" dirty="0" err="1">
                <a:latin typeface="+mj-lt"/>
                <a:cs typeface="Trebuchet MS"/>
              </a:rPr>
              <a:t>Administrasi</a:t>
            </a:r>
            <a:r>
              <a:rPr sz="1600" b="1" spc="-50" dirty="0">
                <a:latin typeface="+mj-lt"/>
                <a:cs typeface="Trebuchet MS"/>
              </a:rPr>
              <a:t> </a:t>
            </a:r>
            <a:r>
              <a:rPr sz="1600" spc="5" dirty="0" err="1">
                <a:latin typeface="+mj-lt"/>
                <a:cs typeface="Trebuchet MS"/>
              </a:rPr>
              <a:t>sesuai</a:t>
            </a:r>
            <a:r>
              <a:rPr sz="1600" spc="5" dirty="0">
                <a:latin typeface="+mj-lt"/>
                <a:cs typeface="Trebuchet MS"/>
              </a:rPr>
              <a:t> </a:t>
            </a:r>
            <a:r>
              <a:rPr sz="1600" spc="-50" dirty="0">
                <a:latin typeface="+mj-lt"/>
                <a:cs typeface="Trebuchet MS"/>
              </a:rPr>
              <a:t>yang </a:t>
            </a:r>
            <a:r>
              <a:rPr sz="1600" spc="-35" dirty="0">
                <a:latin typeface="+mj-lt"/>
                <a:cs typeface="Trebuchet MS"/>
              </a:rPr>
              <a:t>disebutkan dalam </a:t>
            </a:r>
            <a:r>
              <a:rPr sz="1600" spc="-35" dirty="0" err="1">
                <a:latin typeface="+mj-lt"/>
                <a:cs typeface="Trebuchet MS"/>
              </a:rPr>
              <a:t>dokumen</a:t>
            </a:r>
            <a:r>
              <a:rPr sz="1600" spc="-35" dirty="0">
                <a:latin typeface="+mj-lt"/>
                <a:cs typeface="Trebuchet MS"/>
              </a:rPr>
              <a:t> </a:t>
            </a:r>
            <a:r>
              <a:rPr lang="en-US" sz="1600" spc="-55" dirty="0" err="1">
                <a:latin typeface="+mj-lt"/>
                <a:cs typeface="Trebuchet MS"/>
              </a:rPr>
              <a:t>Lelang</a:t>
            </a:r>
            <a:r>
              <a:rPr sz="1600" spc="-55" dirty="0">
                <a:latin typeface="+mj-lt"/>
                <a:cs typeface="Trebuchet MS"/>
              </a:rPr>
              <a:t> </a:t>
            </a:r>
            <a:r>
              <a:rPr lang="en-US" sz="1600" spc="-55" dirty="0">
                <a:latin typeface="+mj-lt"/>
                <a:cs typeface="Trebuchet MS"/>
              </a:rPr>
              <a:t>:</a:t>
            </a:r>
          </a:p>
          <a:p>
            <a:pPr marL="812800" marR="116205" lvl="1" indent="-342900" algn="just">
              <a:spcBef>
                <a:spcPts val="100"/>
              </a:spcBef>
              <a:buFont typeface="+mj-lt"/>
              <a:buAutoNum type="arabicParenR"/>
            </a:pPr>
            <a:r>
              <a:rPr lang="en-ID" sz="1600" b="1" spc="-25" dirty="0">
                <a:latin typeface="+mj-lt"/>
                <a:cs typeface="Trebuchet MS"/>
              </a:rPr>
              <a:t>Copy </a:t>
            </a:r>
            <a:r>
              <a:rPr lang="en-ID" sz="1600" b="1" spc="-25" dirty="0" err="1">
                <a:latin typeface="+mj-lt"/>
                <a:cs typeface="Trebuchet MS"/>
              </a:rPr>
              <a:t>Sertifikat</a:t>
            </a:r>
            <a:r>
              <a:rPr lang="en-ID" sz="1600" b="1" spc="-25" dirty="0">
                <a:latin typeface="+mj-lt"/>
                <a:cs typeface="Trebuchet MS"/>
              </a:rPr>
              <a:t> Mitra </a:t>
            </a:r>
            <a:r>
              <a:rPr lang="en-ID" sz="1600" b="1" spc="-25" dirty="0" err="1">
                <a:latin typeface="+mj-lt"/>
                <a:cs typeface="Trebuchet MS"/>
              </a:rPr>
              <a:t>Kerja</a:t>
            </a:r>
            <a:r>
              <a:rPr lang="en-ID" sz="1600" b="1" spc="-25" dirty="0">
                <a:latin typeface="+mj-lt"/>
                <a:cs typeface="Trebuchet MS"/>
              </a:rPr>
              <a:t> (SMK) Kantor Pusat/Unit </a:t>
            </a:r>
            <a:r>
              <a:rPr lang="en-ID" sz="1600" b="1" spc="-25" dirty="0" err="1">
                <a:latin typeface="+mj-lt"/>
                <a:cs typeface="Trebuchet MS"/>
              </a:rPr>
              <a:t>aktif</a:t>
            </a:r>
            <a:r>
              <a:rPr lang="en-ID" sz="1600" spc="-25" dirty="0">
                <a:latin typeface="+mj-lt"/>
                <a:cs typeface="Trebuchet MS"/>
              </a:rPr>
              <a:t> </a:t>
            </a:r>
            <a:r>
              <a:rPr lang="en-ID" sz="1600" spc="-25" dirty="0" err="1">
                <a:latin typeface="+mj-lt"/>
                <a:cs typeface="Trebuchet MS"/>
              </a:rPr>
              <a:t>atau</a:t>
            </a:r>
            <a:r>
              <a:rPr lang="en-ID" sz="1600" spc="-25" dirty="0">
                <a:latin typeface="+mj-lt"/>
                <a:cs typeface="Trebuchet MS"/>
              </a:rPr>
              <a:t> </a:t>
            </a:r>
            <a:r>
              <a:rPr lang="en-ID" sz="1600" spc="-25" dirty="0" err="1">
                <a:latin typeface="+mj-lt"/>
                <a:cs typeface="Trebuchet MS"/>
              </a:rPr>
              <a:t>Bagi</a:t>
            </a:r>
            <a:r>
              <a:rPr lang="en-ID" sz="1600" spc="-25" dirty="0">
                <a:latin typeface="+mj-lt"/>
                <a:cs typeface="Trebuchet MS"/>
              </a:rPr>
              <a:t> </a:t>
            </a:r>
            <a:r>
              <a:rPr lang="en-ID" sz="1600" spc="-25" dirty="0" err="1">
                <a:latin typeface="+mj-lt"/>
                <a:cs typeface="Trebuchet MS"/>
              </a:rPr>
              <a:t>Penyedia</a:t>
            </a:r>
            <a:r>
              <a:rPr lang="en-ID" sz="1600" spc="-25" dirty="0">
                <a:latin typeface="+mj-lt"/>
                <a:cs typeface="Trebuchet MS"/>
              </a:rPr>
              <a:t> </a:t>
            </a:r>
            <a:r>
              <a:rPr lang="en-ID" sz="1600" spc="-25" dirty="0" err="1">
                <a:latin typeface="+mj-lt"/>
                <a:cs typeface="Trebuchet MS"/>
              </a:rPr>
              <a:t>Barang</a:t>
            </a:r>
            <a:r>
              <a:rPr lang="en-ID" sz="1600" spc="-25" dirty="0">
                <a:latin typeface="+mj-lt"/>
                <a:cs typeface="Trebuchet MS"/>
              </a:rPr>
              <a:t> dan Jasa/</a:t>
            </a:r>
            <a:r>
              <a:rPr lang="en-ID" sz="1600" spc="-25" dirty="0" err="1">
                <a:latin typeface="+mj-lt"/>
                <a:cs typeface="Trebuchet MS"/>
              </a:rPr>
              <a:t>Peserta</a:t>
            </a:r>
            <a:r>
              <a:rPr lang="en-ID" sz="1600" spc="-25" dirty="0">
                <a:latin typeface="+mj-lt"/>
                <a:cs typeface="Trebuchet MS"/>
              </a:rPr>
              <a:t> </a:t>
            </a:r>
            <a:r>
              <a:rPr lang="en-ID" sz="1600" spc="-25" dirty="0" err="1">
                <a:latin typeface="+mj-lt"/>
                <a:cs typeface="Trebuchet MS"/>
              </a:rPr>
              <a:t>Pelelangan</a:t>
            </a:r>
            <a:r>
              <a:rPr lang="en-ID" sz="1600" spc="-25" dirty="0">
                <a:latin typeface="+mj-lt"/>
                <a:cs typeface="Trebuchet MS"/>
              </a:rPr>
              <a:t> yang </a:t>
            </a:r>
            <a:r>
              <a:rPr lang="en-ID" sz="1600" spc="-25" dirty="0" err="1">
                <a:latin typeface="+mj-lt"/>
                <a:cs typeface="Trebuchet MS"/>
              </a:rPr>
              <a:t>belum</a:t>
            </a:r>
            <a:r>
              <a:rPr lang="en-ID" sz="1600" spc="-25" dirty="0">
                <a:latin typeface="+mj-lt"/>
                <a:cs typeface="Trebuchet MS"/>
              </a:rPr>
              <a:t> </a:t>
            </a:r>
            <a:r>
              <a:rPr lang="en-ID" sz="1600" spc="-25" dirty="0" err="1">
                <a:latin typeface="+mj-lt"/>
                <a:cs typeface="Trebuchet MS"/>
              </a:rPr>
              <a:t>mempunyai</a:t>
            </a:r>
            <a:r>
              <a:rPr lang="en-ID" sz="1600" spc="-25" dirty="0">
                <a:latin typeface="+mj-lt"/>
                <a:cs typeface="Trebuchet MS"/>
              </a:rPr>
              <a:t> SMK ANTAM </a:t>
            </a:r>
            <a:r>
              <a:rPr lang="en-ID" sz="1600" spc="-25" dirty="0" err="1">
                <a:latin typeface="+mj-lt"/>
                <a:cs typeface="Trebuchet MS"/>
              </a:rPr>
              <a:t>maka</a:t>
            </a:r>
            <a:r>
              <a:rPr lang="en-ID" sz="1600" spc="-25" dirty="0">
                <a:latin typeface="+mj-lt"/>
                <a:cs typeface="Trebuchet MS"/>
              </a:rPr>
              <a:t> </a:t>
            </a:r>
            <a:r>
              <a:rPr lang="en-ID" sz="1600" spc="-25" dirty="0" err="1">
                <a:latin typeface="+mj-lt"/>
                <a:cs typeface="Trebuchet MS"/>
              </a:rPr>
              <a:t>harus</a:t>
            </a:r>
            <a:r>
              <a:rPr lang="en-ID" sz="1600" spc="-25" dirty="0">
                <a:latin typeface="+mj-lt"/>
                <a:cs typeface="Trebuchet MS"/>
              </a:rPr>
              <a:t> </a:t>
            </a:r>
            <a:r>
              <a:rPr lang="en-ID" sz="1600" spc="-25" dirty="0" err="1">
                <a:latin typeface="+mj-lt"/>
                <a:cs typeface="Trebuchet MS"/>
              </a:rPr>
              <a:t>menyerahkan</a:t>
            </a:r>
            <a:r>
              <a:rPr lang="en-ID" sz="1600" spc="-25" dirty="0">
                <a:latin typeface="+mj-lt"/>
                <a:cs typeface="Trebuchet MS"/>
              </a:rPr>
              <a:t>/</a:t>
            </a:r>
            <a:r>
              <a:rPr lang="en-ID" sz="1600" spc="-25" dirty="0" err="1">
                <a:latin typeface="+mj-lt"/>
                <a:cs typeface="Trebuchet MS"/>
              </a:rPr>
              <a:t>melampirkan</a:t>
            </a:r>
            <a:r>
              <a:rPr lang="en-ID" sz="1600" spc="-25" dirty="0">
                <a:latin typeface="+mj-lt"/>
                <a:cs typeface="Trebuchet MS"/>
              </a:rPr>
              <a:t> Biodata Perusahaan </a:t>
            </a:r>
            <a:r>
              <a:rPr lang="en-ID" sz="1600" spc="-25" dirty="0" err="1">
                <a:latin typeface="+mj-lt"/>
                <a:cs typeface="Trebuchet MS"/>
              </a:rPr>
              <a:t>sesuai</a:t>
            </a:r>
            <a:r>
              <a:rPr lang="en-ID" sz="1600" spc="-25" dirty="0">
                <a:latin typeface="+mj-lt"/>
                <a:cs typeface="Trebuchet MS"/>
              </a:rPr>
              <a:t> </a:t>
            </a:r>
            <a:r>
              <a:rPr lang="en-ID" sz="1600" b="1" spc="-25" dirty="0" err="1">
                <a:latin typeface="+mj-lt"/>
                <a:cs typeface="Trebuchet MS"/>
              </a:rPr>
              <a:t>Dokumen</a:t>
            </a:r>
            <a:r>
              <a:rPr lang="en-ID" sz="1600" b="1" spc="-25" dirty="0">
                <a:latin typeface="+mj-lt"/>
                <a:cs typeface="Trebuchet MS"/>
              </a:rPr>
              <a:t> </a:t>
            </a:r>
            <a:r>
              <a:rPr lang="en-ID" sz="1600" b="1" spc="-25" dirty="0" err="1">
                <a:latin typeface="+mj-lt"/>
                <a:cs typeface="Trebuchet MS"/>
              </a:rPr>
              <a:t>Pelelangan</a:t>
            </a:r>
            <a:r>
              <a:rPr lang="en-ID" sz="1600" b="1" spc="-25" dirty="0">
                <a:latin typeface="+mj-lt"/>
                <a:cs typeface="Trebuchet MS"/>
              </a:rPr>
              <a:t> Lampiran A point 4.1.a.</a:t>
            </a:r>
          </a:p>
          <a:p>
            <a:pPr marL="812800" marR="116205" lvl="1" indent="-342900" algn="just">
              <a:spcBef>
                <a:spcPts val="100"/>
              </a:spcBef>
              <a:buFont typeface="+mj-lt"/>
              <a:buAutoNum type="arabicParenR"/>
            </a:pPr>
            <a:r>
              <a:rPr lang="en-ID" sz="1600" b="1" spc="-25" dirty="0">
                <a:latin typeface="+mj-lt"/>
                <a:cs typeface="Trebuchet MS"/>
              </a:rPr>
              <a:t>Surat </a:t>
            </a:r>
            <a:r>
              <a:rPr lang="en-ID" sz="1600" b="1" spc="-55" dirty="0" err="1">
                <a:latin typeface="+mj-lt"/>
                <a:cs typeface="Trebuchet MS"/>
              </a:rPr>
              <a:t>Pernyataan</a:t>
            </a:r>
            <a:r>
              <a:rPr lang="en-ID" sz="1600" b="1" spc="-55" dirty="0">
                <a:latin typeface="+mj-lt"/>
                <a:cs typeface="Trebuchet MS"/>
              </a:rPr>
              <a:t> </a:t>
            </a:r>
            <a:r>
              <a:rPr lang="en-ID" sz="1600" b="1" spc="-60" dirty="0" err="1">
                <a:latin typeface="+mj-lt"/>
                <a:cs typeface="Trebuchet MS"/>
              </a:rPr>
              <a:t>tidak</a:t>
            </a:r>
            <a:r>
              <a:rPr lang="en-ID" sz="1600" b="1" spc="-60" dirty="0">
                <a:latin typeface="+mj-lt"/>
                <a:cs typeface="Trebuchet MS"/>
              </a:rPr>
              <a:t> </a:t>
            </a:r>
            <a:r>
              <a:rPr lang="en-ID" sz="1600" b="1" spc="-45" dirty="0" err="1">
                <a:latin typeface="+mj-lt"/>
                <a:cs typeface="Trebuchet MS"/>
              </a:rPr>
              <a:t>berkolusi</a:t>
            </a:r>
            <a:r>
              <a:rPr lang="en-ID" sz="1600" b="1" spc="-45" dirty="0">
                <a:latin typeface="+mj-lt"/>
                <a:cs typeface="Trebuchet MS"/>
              </a:rPr>
              <a:t> </a:t>
            </a:r>
            <a:r>
              <a:rPr lang="en-ID" sz="1600" b="1" spc="-10" dirty="0">
                <a:latin typeface="+mj-lt"/>
                <a:cs typeface="Trebuchet MS"/>
              </a:rPr>
              <a:t>(</a:t>
            </a:r>
            <a:r>
              <a:rPr lang="en-ID" sz="1600" b="1" spc="-10" dirty="0" err="1">
                <a:latin typeface="+mj-lt"/>
                <a:cs typeface="Trebuchet MS"/>
              </a:rPr>
              <a:t>sesuai</a:t>
            </a:r>
            <a:r>
              <a:rPr lang="en-ID" sz="1600" b="1" spc="-10" dirty="0">
                <a:latin typeface="+mj-lt"/>
                <a:cs typeface="Trebuchet MS"/>
              </a:rPr>
              <a:t> </a:t>
            </a:r>
            <a:r>
              <a:rPr lang="en-ID" sz="1600" b="1" spc="-90" dirty="0">
                <a:latin typeface="+mj-lt"/>
                <a:cs typeface="Trebuchet MS"/>
              </a:rPr>
              <a:t>format </a:t>
            </a:r>
            <a:r>
              <a:rPr lang="en-ID" sz="1600" b="1" spc="-90" dirty="0" err="1">
                <a:latin typeface="+mj-lt"/>
                <a:cs typeface="Trebuchet MS"/>
              </a:rPr>
              <a:t>dari</a:t>
            </a:r>
            <a:r>
              <a:rPr lang="en-ID" sz="1600" b="1" spc="-90" dirty="0">
                <a:latin typeface="+mj-lt"/>
                <a:cs typeface="Trebuchet MS"/>
              </a:rPr>
              <a:t> PT </a:t>
            </a:r>
            <a:r>
              <a:rPr lang="en-ID" sz="1600" b="1" spc="-90" dirty="0" err="1">
                <a:latin typeface="+mj-lt"/>
                <a:cs typeface="Trebuchet MS"/>
              </a:rPr>
              <a:t>Antam</a:t>
            </a:r>
            <a:r>
              <a:rPr lang="en-ID" sz="1600" b="1" spc="-90" dirty="0">
                <a:latin typeface="+mj-lt"/>
                <a:cs typeface="Trebuchet MS"/>
              </a:rPr>
              <a:t> </a:t>
            </a:r>
            <a:r>
              <a:rPr lang="en-ID" sz="1600" b="1" spc="-90" dirty="0" err="1">
                <a:latin typeface="+mj-lt"/>
                <a:cs typeface="Trebuchet MS"/>
              </a:rPr>
              <a:t>Tbk</a:t>
            </a:r>
            <a:r>
              <a:rPr lang="en-ID" sz="1600" b="1" spc="-90" dirty="0">
                <a:latin typeface="+mj-lt"/>
                <a:cs typeface="Trebuchet MS"/>
              </a:rPr>
              <a:t> UBPB Kalbar)</a:t>
            </a:r>
            <a:r>
              <a:rPr lang="en-ID" sz="1600" spc="-90" dirty="0">
                <a:latin typeface="+mj-lt"/>
                <a:cs typeface="Trebuchet MS"/>
              </a:rPr>
              <a:t> </a:t>
            </a:r>
            <a:r>
              <a:rPr lang="en-ID" sz="1600" spc="-45" dirty="0" err="1">
                <a:latin typeface="+mj-lt"/>
                <a:cs typeface="Trebuchet MS"/>
              </a:rPr>
              <a:t>ditandatangani</a:t>
            </a:r>
            <a:r>
              <a:rPr lang="en-ID" sz="1600" spc="-45" dirty="0">
                <a:latin typeface="+mj-lt"/>
                <a:cs typeface="Trebuchet MS"/>
              </a:rPr>
              <a:t> </a:t>
            </a:r>
            <a:r>
              <a:rPr lang="en-ID" sz="1600" spc="-50" dirty="0" err="1">
                <a:latin typeface="+mj-lt"/>
                <a:cs typeface="Trebuchet MS"/>
              </a:rPr>
              <a:t>pimpinan</a:t>
            </a:r>
            <a:r>
              <a:rPr lang="en-ID" sz="1600" spc="-50" dirty="0">
                <a:latin typeface="+mj-lt"/>
                <a:cs typeface="Trebuchet MS"/>
              </a:rPr>
              <a:t> </a:t>
            </a:r>
            <a:r>
              <a:rPr lang="en-ID" sz="1600" spc="-15" dirty="0" err="1">
                <a:latin typeface="+mj-lt"/>
                <a:cs typeface="Trebuchet MS"/>
              </a:rPr>
              <a:t>perusahaan</a:t>
            </a:r>
            <a:r>
              <a:rPr lang="en-ID" sz="1600" spc="-15" dirty="0">
                <a:latin typeface="+mj-lt"/>
                <a:cs typeface="Trebuchet MS"/>
              </a:rPr>
              <a:t> </a:t>
            </a:r>
            <a:r>
              <a:rPr lang="en-ID" sz="1600" spc="-70" dirty="0">
                <a:latin typeface="+mj-lt"/>
                <a:cs typeface="Trebuchet MS"/>
              </a:rPr>
              <a:t>di </a:t>
            </a:r>
            <a:r>
              <a:rPr lang="en-ID" sz="1600" spc="-15" dirty="0" err="1">
                <a:latin typeface="+mj-lt"/>
                <a:cs typeface="Trebuchet MS"/>
              </a:rPr>
              <a:t>atas</a:t>
            </a:r>
            <a:r>
              <a:rPr lang="en-ID" sz="1600" spc="-15" dirty="0">
                <a:latin typeface="+mj-lt"/>
                <a:cs typeface="Trebuchet MS"/>
              </a:rPr>
              <a:t> </a:t>
            </a:r>
            <a:r>
              <a:rPr lang="en-ID" sz="1600" spc="-70" dirty="0" err="1">
                <a:latin typeface="+mj-lt"/>
                <a:cs typeface="Trebuchet MS"/>
              </a:rPr>
              <a:t>materai</a:t>
            </a:r>
            <a:r>
              <a:rPr lang="en-ID" sz="1600" spc="-70" dirty="0">
                <a:latin typeface="+mj-lt"/>
                <a:cs typeface="Trebuchet MS"/>
              </a:rPr>
              <a:t> </a:t>
            </a:r>
            <a:r>
              <a:rPr lang="en-ID" sz="1600" spc="-10" dirty="0">
                <a:latin typeface="+mj-lt"/>
                <a:cs typeface="Trebuchet MS"/>
              </a:rPr>
              <a:t>dan </a:t>
            </a:r>
            <a:r>
              <a:rPr lang="en-ID" sz="1600" spc="-45" dirty="0" err="1">
                <a:latin typeface="+mj-lt"/>
                <a:cs typeface="Trebuchet MS"/>
              </a:rPr>
              <a:t>dicap</a:t>
            </a:r>
            <a:r>
              <a:rPr lang="en-ID" sz="1600" spc="-45" dirty="0">
                <a:latin typeface="+mj-lt"/>
                <a:cs typeface="Trebuchet MS"/>
              </a:rPr>
              <a:t> </a:t>
            </a:r>
            <a:r>
              <a:rPr lang="en-ID" sz="1600" spc="-30" dirty="0" err="1">
                <a:latin typeface="+mj-lt"/>
                <a:cs typeface="Trebuchet MS"/>
              </a:rPr>
              <a:t>perusahaan</a:t>
            </a:r>
            <a:r>
              <a:rPr lang="en-ID" sz="1600" spc="-30" dirty="0">
                <a:latin typeface="+mj-lt"/>
                <a:cs typeface="Trebuchet MS"/>
              </a:rPr>
              <a:t>. </a:t>
            </a:r>
            <a:r>
              <a:rPr lang="en-ID" sz="1600" spc="-80" dirty="0">
                <a:latin typeface="+mj-lt"/>
                <a:cs typeface="Trebuchet MS"/>
              </a:rPr>
              <a:t>Jika </a:t>
            </a:r>
            <a:r>
              <a:rPr lang="en-ID" sz="1600" spc="-15" dirty="0" err="1">
                <a:latin typeface="+mj-lt"/>
                <a:cs typeface="Trebuchet MS"/>
              </a:rPr>
              <a:t>bukan</a:t>
            </a:r>
            <a:r>
              <a:rPr lang="en-ID" sz="1600" spc="-15" dirty="0">
                <a:latin typeface="+mj-lt"/>
                <a:cs typeface="Trebuchet MS"/>
              </a:rPr>
              <a:t> </a:t>
            </a:r>
            <a:r>
              <a:rPr lang="en-ID" sz="1600" spc="-50" dirty="0" err="1">
                <a:latin typeface="+mj-lt"/>
                <a:cs typeface="Trebuchet MS"/>
              </a:rPr>
              <a:t>pimpinan</a:t>
            </a:r>
            <a:r>
              <a:rPr lang="en-ID" sz="1600" spc="-50" dirty="0">
                <a:latin typeface="+mj-lt"/>
                <a:cs typeface="Trebuchet MS"/>
              </a:rPr>
              <a:t>  </a:t>
            </a:r>
            <a:r>
              <a:rPr lang="en-ID" sz="1600" spc="-10" dirty="0" err="1">
                <a:latin typeface="+mj-lt"/>
                <a:cs typeface="Trebuchet MS"/>
              </a:rPr>
              <a:t>perusahaan</a:t>
            </a:r>
            <a:r>
              <a:rPr lang="en-ID" sz="1600" spc="-125" dirty="0">
                <a:latin typeface="+mj-lt"/>
                <a:cs typeface="Trebuchet MS"/>
              </a:rPr>
              <a:t> </a:t>
            </a:r>
            <a:r>
              <a:rPr lang="en-ID" sz="1600" spc="-5" dirty="0" err="1">
                <a:latin typeface="+mj-lt"/>
                <a:cs typeface="Trebuchet MS"/>
              </a:rPr>
              <a:t>maka</a:t>
            </a:r>
            <a:r>
              <a:rPr lang="en-ID" sz="1600" spc="-135" dirty="0">
                <a:latin typeface="+mj-lt"/>
                <a:cs typeface="Trebuchet MS"/>
              </a:rPr>
              <a:t> </a:t>
            </a:r>
            <a:r>
              <a:rPr lang="en-ID" sz="1600" dirty="0" err="1">
                <a:latin typeface="+mj-lt"/>
                <a:cs typeface="Trebuchet MS"/>
              </a:rPr>
              <a:t>harus</a:t>
            </a:r>
            <a:r>
              <a:rPr lang="en-ID" sz="1600" spc="-110" dirty="0">
                <a:latin typeface="+mj-lt"/>
                <a:cs typeface="Trebuchet MS"/>
              </a:rPr>
              <a:t> </a:t>
            </a:r>
            <a:r>
              <a:rPr lang="en-ID" sz="1600" spc="-50" dirty="0" err="1">
                <a:latin typeface="+mj-lt"/>
                <a:cs typeface="Trebuchet MS"/>
              </a:rPr>
              <a:t>dilampirkan</a:t>
            </a:r>
            <a:r>
              <a:rPr lang="en-ID" sz="1600" spc="-120" dirty="0">
                <a:latin typeface="+mj-lt"/>
                <a:cs typeface="Trebuchet MS"/>
              </a:rPr>
              <a:t> </a:t>
            </a:r>
            <a:r>
              <a:rPr lang="en-ID" sz="1600" spc="-30" dirty="0" err="1">
                <a:latin typeface="+mj-lt"/>
                <a:cs typeface="Trebuchet MS"/>
              </a:rPr>
              <a:t>surat</a:t>
            </a:r>
            <a:r>
              <a:rPr lang="en-ID" sz="1600" spc="-135" dirty="0">
                <a:latin typeface="+mj-lt"/>
                <a:cs typeface="Trebuchet MS"/>
              </a:rPr>
              <a:t> </a:t>
            </a:r>
            <a:r>
              <a:rPr lang="en-ID" sz="1600" spc="15" dirty="0" err="1">
                <a:latin typeface="+mj-lt"/>
                <a:cs typeface="Trebuchet MS"/>
              </a:rPr>
              <a:t>kuasa</a:t>
            </a:r>
            <a:r>
              <a:rPr lang="en-ID" sz="1600" spc="15" dirty="0">
                <a:latin typeface="+mj-lt"/>
                <a:cs typeface="Trebuchet MS"/>
              </a:rPr>
              <a:t>. Form </a:t>
            </a:r>
            <a:r>
              <a:rPr lang="en-ID" sz="1600" spc="15" dirty="0" err="1">
                <a:latin typeface="+mj-lt"/>
                <a:cs typeface="Trebuchet MS"/>
              </a:rPr>
              <a:t>surat</a:t>
            </a:r>
            <a:r>
              <a:rPr lang="en-ID" sz="1600" spc="15" dirty="0">
                <a:latin typeface="+mj-lt"/>
                <a:cs typeface="Trebuchet MS"/>
              </a:rPr>
              <a:t> </a:t>
            </a:r>
            <a:r>
              <a:rPr lang="en-ID" sz="1600" spc="15" dirty="0" err="1">
                <a:latin typeface="+mj-lt"/>
                <a:cs typeface="Trebuchet MS"/>
              </a:rPr>
              <a:t>pernyataan</a:t>
            </a:r>
            <a:r>
              <a:rPr lang="en-ID" sz="1600" spc="15" dirty="0">
                <a:latin typeface="+mj-lt"/>
                <a:cs typeface="Trebuchet MS"/>
              </a:rPr>
              <a:t> </a:t>
            </a:r>
            <a:r>
              <a:rPr lang="en-ID" sz="1600" spc="15" dirty="0" err="1">
                <a:latin typeface="+mj-lt"/>
                <a:cs typeface="Trebuchet MS"/>
              </a:rPr>
              <a:t>terlampir</a:t>
            </a:r>
            <a:r>
              <a:rPr lang="en-ID" sz="1600" spc="15" dirty="0">
                <a:latin typeface="+mj-lt"/>
                <a:cs typeface="Trebuchet MS"/>
              </a:rPr>
              <a:t> pada </a:t>
            </a:r>
            <a:r>
              <a:rPr lang="en-ID" sz="1600" spc="15" dirty="0" err="1">
                <a:latin typeface="+mj-lt"/>
                <a:cs typeface="Trebuchet MS"/>
              </a:rPr>
              <a:t>dokumen</a:t>
            </a:r>
            <a:r>
              <a:rPr lang="en-ID" sz="1600" spc="15" dirty="0">
                <a:latin typeface="+mj-lt"/>
                <a:cs typeface="Trebuchet MS"/>
              </a:rPr>
              <a:t> </a:t>
            </a:r>
            <a:r>
              <a:rPr lang="en-ID" sz="1600" spc="15" dirty="0" err="1">
                <a:latin typeface="+mj-lt"/>
                <a:cs typeface="Trebuchet MS"/>
              </a:rPr>
              <a:t>pengadaan</a:t>
            </a:r>
            <a:r>
              <a:rPr lang="en-ID" sz="1600" spc="15" dirty="0">
                <a:latin typeface="+mj-lt"/>
                <a:cs typeface="Trebuchet MS"/>
              </a:rPr>
              <a:t> </a:t>
            </a:r>
            <a:r>
              <a:rPr lang="en-ID" sz="1600" spc="15" dirty="0" err="1">
                <a:latin typeface="+mj-lt"/>
                <a:cs typeface="Trebuchet MS"/>
              </a:rPr>
              <a:t>halaman</a:t>
            </a:r>
            <a:r>
              <a:rPr lang="en-ID" sz="1600" spc="15" dirty="0">
                <a:latin typeface="+mj-lt"/>
                <a:cs typeface="Trebuchet MS"/>
              </a:rPr>
              <a:t> </a:t>
            </a:r>
            <a:r>
              <a:rPr lang="en-ID" sz="1600" spc="15" dirty="0" err="1">
                <a:latin typeface="+mj-lt"/>
                <a:cs typeface="Trebuchet MS"/>
              </a:rPr>
              <a:t>terakhir</a:t>
            </a:r>
            <a:r>
              <a:rPr lang="en-ID" sz="1600" spc="15" dirty="0">
                <a:latin typeface="+mj-lt"/>
                <a:cs typeface="Trebuchet MS"/>
              </a:rPr>
              <a:t>.</a:t>
            </a:r>
          </a:p>
          <a:p>
            <a:pPr marL="812800" marR="116205" lvl="1" indent="-342900" algn="just">
              <a:spcBef>
                <a:spcPts val="100"/>
              </a:spcBef>
              <a:buFont typeface="+mj-lt"/>
              <a:buAutoNum type="arabicParenR"/>
            </a:pPr>
            <a:r>
              <a:rPr lang="en-US" sz="1600" b="1" spc="15" dirty="0" err="1">
                <a:latin typeface="+mj-lt"/>
                <a:cs typeface="Trebuchet MS"/>
              </a:rPr>
              <a:t>Laporan</a:t>
            </a:r>
            <a:r>
              <a:rPr lang="en-US" sz="1600" b="1" spc="15" dirty="0">
                <a:latin typeface="+mj-lt"/>
                <a:cs typeface="Trebuchet MS"/>
              </a:rPr>
              <a:t> </a:t>
            </a:r>
            <a:r>
              <a:rPr lang="en-US" sz="1600" b="1" spc="15" dirty="0" err="1">
                <a:latin typeface="+mj-lt"/>
                <a:cs typeface="Trebuchet MS"/>
              </a:rPr>
              <a:t>keuangan</a:t>
            </a:r>
            <a:r>
              <a:rPr lang="en-US" sz="1600" b="1" spc="15" dirty="0">
                <a:latin typeface="+mj-lt"/>
                <a:cs typeface="Trebuchet MS"/>
              </a:rPr>
              <a:t> </a:t>
            </a:r>
            <a:r>
              <a:rPr lang="en-US" sz="1600" b="1" spc="15" dirty="0" err="1">
                <a:latin typeface="+mj-lt"/>
                <a:cs typeface="Trebuchet MS"/>
              </a:rPr>
              <a:t>tahun</a:t>
            </a:r>
            <a:r>
              <a:rPr lang="en-US" sz="1600" b="1" spc="15" dirty="0">
                <a:latin typeface="+mj-lt"/>
                <a:cs typeface="Trebuchet MS"/>
              </a:rPr>
              <a:t> 2021</a:t>
            </a:r>
            <a:r>
              <a:rPr lang="en-US" sz="1600" spc="15" dirty="0">
                <a:latin typeface="+mj-lt"/>
                <a:cs typeface="Trebuchet MS"/>
              </a:rPr>
              <a:t> yang </a:t>
            </a:r>
            <a:r>
              <a:rPr lang="en-US" sz="1600" spc="15" dirty="0" err="1">
                <a:latin typeface="+mj-lt"/>
                <a:cs typeface="Trebuchet MS"/>
              </a:rPr>
              <a:t>telah</a:t>
            </a:r>
            <a:r>
              <a:rPr lang="en-US" sz="1600" spc="15" dirty="0">
                <a:latin typeface="+mj-lt"/>
                <a:cs typeface="Trebuchet MS"/>
              </a:rPr>
              <a:t> </a:t>
            </a:r>
            <a:r>
              <a:rPr lang="en-US" sz="1600" spc="15" dirty="0" err="1">
                <a:latin typeface="+mj-lt"/>
                <a:cs typeface="Trebuchet MS"/>
              </a:rPr>
              <a:t>diaudit</a:t>
            </a:r>
            <a:r>
              <a:rPr lang="en-US" sz="1600" spc="15" dirty="0">
                <a:latin typeface="+mj-lt"/>
                <a:cs typeface="Trebuchet MS"/>
              </a:rPr>
              <a:t> oleh </a:t>
            </a:r>
            <a:r>
              <a:rPr lang="en-US" sz="1600" spc="15" dirty="0" err="1">
                <a:latin typeface="+mj-lt"/>
                <a:cs typeface="Trebuchet MS"/>
              </a:rPr>
              <a:t>Akuntan</a:t>
            </a:r>
            <a:r>
              <a:rPr lang="en-US" sz="1600" spc="15" dirty="0">
                <a:latin typeface="+mj-lt"/>
                <a:cs typeface="Trebuchet MS"/>
              </a:rPr>
              <a:t> Publik </a:t>
            </a:r>
            <a:r>
              <a:rPr lang="en-US" sz="1600" spc="15" dirty="0" err="1">
                <a:latin typeface="+mj-lt"/>
                <a:cs typeface="Trebuchet MS"/>
              </a:rPr>
              <a:t>dengan</a:t>
            </a:r>
            <a:r>
              <a:rPr lang="en-US" sz="1600" spc="15" dirty="0">
                <a:latin typeface="+mj-lt"/>
                <a:cs typeface="Trebuchet MS"/>
              </a:rPr>
              <a:t> </a:t>
            </a:r>
            <a:r>
              <a:rPr lang="en-US" sz="1600" spc="15" dirty="0" err="1">
                <a:latin typeface="+mj-lt"/>
                <a:cs typeface="Trebuchet MS"/>
              </a:rPr>
              <a:t>Opini</a:t>
            </a:r>
            <a:r>
              <a:rPr lang="en-US" sz="1600" spc="15" dirty="0">
                <a:latin typeface="+mj-lt"/>
                <a:cs typeface="Trebuchet MS"/>
              </a:rPr>
              <a:t> </a:t>
            </a:r>
            <a:r>
              <a:rPr lang="en-US" sz="1600" spc="15" dirty="0" err="1">
                <a:latin typeface="+mj-lt"/>
                <a:cs typeface="Trebuchet MS"/>
              </a:rPr>
              <a:t>Wajar</a:t>
            </a:r>
            <a:r>
              <a:rPr lang="en-US" sz="1600" spc="15" dirty="0">
                <a:latin typeface="+mj-lt"/>
                <a:cs typeface="Trebuchet MS"/>
              </a:rPr>
              <a:t>.</a:t>
            </a:r>
          </a:p>
          <a:p>
            <a:pPr marL="469900" marR="116205" lvl="1" algn="just">
              <a:spcBef>
                <a:spcPts val="100"/>
              </a:spcBef>
            </a:pPr>
            <a:endParaRPr lang="en-US" sz="1600" spc="15" dirty="0">
              <a:latin typeface="+mj-lt"/>
              <a:cs typeface="Trebuchet MS"/>
            </a:endParaRPr>
          </a:p>
          <a:p>
            <a:pPr marL="355600" marR="116205" indent="-342900" algn="just">
              <a:lnSpc>
                <a:spcPct val="100000"/>
              </a:lnSpc>
              <a:spcBef>
                <a:spcPts val="100"/>
              </a:spcBef>
              <a:buFont typeface="+mj-lt"/>
              <a:buAutoNum type="alphaUcPeriod"/>
            </a:pPr>
            <a:r>
              <a:rPr lang="en-US" sz="1600" b="1" spc="-30" dirty="0">
                <a:latin typeface="+mj-lt"/>
                <a:cs typeface="Trebuchet MS"/>
              </a:rPr>
              <a:t>Proposal</a:t>
            </a:r>
            <a:r>
              <a:rPr lang="en-US" sz="1600" b="1" spc="-125" dirty="0">
                <a:latin typeface="+mj-lt"/>
                <a:cs typeface="Trebuchet MS"/>
              </a:rPr>
              <a:t> </a:t>
            </a:r>
            <a:r>
              <a:rPr lang="en-US" sz="1600" b="1" spc="-55" dirty="0" err="1">
                <a:latin typeface="+mj-lt"/>
                <a:cs typeface="Trebuchet MS"/>
              </a:rPr>
              <a:t>Teknis</a:t>
            </a:r>
            <a:endParaRPr lang="en-US" sz="1600" b="1" spc="-55" dirty="0">
              <a:latin typeface="+mj-lt"/>
              <a:cs typeface="Trebuchet MS"/>
            </a:endParaRPr>
          </a:p>
          <a:p>
            <a:pPr marL="347663" marR="116205" indent="-334963" algn="just">
              <a:lnSpc>
                <a:spcPct val="100000"/>
              </a:lnSpc>
              <a:spcBef>
                <a:spcPts val="100"/>
              </a:spcBef>
            </a:pPr>
            <a:r>
              <a:rPr lang="en-US" sz="1600" spc="10" dirty="0">
                <a:latin typeface="+mj-lt"/>
                <a:cs typeface="Trebuchet MS"/>
              </a:rPr>
              <a:t>       Proposal </a:t>
            </a:r>
            <a:r>
              <a:rPr lang="en-US" sz="1600" spc="10" dirty="0" err="1">
                <a:latin typeface="+mj-lt"/>
                <a:cs typeface="Trebuchet MS"/>
              </a:rPr>
              <a:t>teknis</a:t>
            </a:r>
            <a:r>
              <a:rPr lang="en-US" sz="1600" spc="10" dirty="0">
                <a:latin typeface="+mj-lt"/>
                <a:cs typeface="Trebuchet MS"/>
              </a:rPr>
              <a:t> yang </a:t>
            </a:r>
            <a:r>
              <a:rPr lang="en-US" sz="1600" spc="10" dirty="0" err="1">
                <a:latin typeface="+mj-lt"/>
                <a:cs typeface="Trebuchet MS"/>
              </a:rPr>
              <a:t>disampaikan</a:t>
            </a:r>
            <a:r>
              <a:rPr lang="en-US" sz="1600" spc="10" dirty="0">
                <a:latin typeface="+mj-lt"/>
                <a:cs typeface="Trebuchet MS"/>
              </a:rPr>
              <a:t> </a:t>
            </a:r>
            <a:r>
              <a:rPr lang="en-US" sz="1600" spc="10" dirty="0" err="1">
                <a:latin typeface="+mj-lt"/>
                <a:cs typeface="Trebuchet MS"/>
              </a:rPr>
              <a:t>sesuai</a:t>
            </a:r>
            <a:r>
              <a:rPr lang="en-US" sz="1600" spc="10" dirty="0">
                <a:latin typeface="+mj-lt"/>
                <a:cs typeface="Trebuchet MS"/>
              </a:rPr>
              <a:t> </a:t>
            </a:r>
            <a:r>
              <a:rPr lang="en-US" sz="1600" spc="10" dirty="0" err="1">
                <a:latin typeface="+mj-lt"/>
                <a:cs typeface="Trebuchet MS"/>
              </a:rPr>
              <a:t>dengan</a:t>
            </a:r>
            <a:r>
              <a:rPr lang="en-US" sz="1600" spc="10" dirty="0">
                <a:latin typeface="+mj-lt"/>
                <a:cs typeface="Trebuchet MS"/>
              </a:rPr>
              <a:t> </a:t>
            </a:r>
            <a:r>
              <a:rPr lang="en-US" sz="1600" spc="10" dirty="0" err="1">
                <a:latin typeface="+mj-lt"/>
                <a:cs typeface="Trebuchet MS"/>
              </a:rPr>
              <a:t>persyaratan</a:t>
            </a:r>
            <a:r>
              <a:rPr lang="en-US" sz="1600" spc="10" dirty="0">
                <a:latin typeface="+mj-lt"/>
                <a:cs typeface="Trebuchet MS"/>
              </a:rPr>
              <a:t> yang </a:t>
            </a:r>
            <a:r>
              <a:rPr lang="en-US" sz="1600" spc="10" dirty="0" err="1">
                <a:latin typeface="+mj-lt"/>
                <a:cs typeface="Trebuchet MS"/>
              </a:rPr>
              <a:t>ada</a:t>
            </a:r>
            <a:r>
              <a:rPr lang="en-US" sz="1600" spc="10" dirty="0">
                <a:latin typeface="+mj-lt"/>
                <a:cs typeface="Trebuchet MS"/>
              </a:rPr>
              <a:t> </a:t>
            </a:r>
            <a:r>
              <a:rPr lang="en-US" sz="1600" spc="10" dirty="0" err="1">
                <a:latin typeface="+mj-lt"/>
                <a:cs typeface="Trebuchet MS"/>
              </a:rPr>
              <a:t>dalam</a:t>
            </a:r>
            <a:r>
              <a:rPr lang="en-US" sz="1600" spc="10" dirty="0">
                <a:latin typeface="+mj-lt"/>
                <a:cs typeface="Trebuchet MS"/>
              </a:rPr>
              <a:t> </a:t>
            </a:r>
            <a:r>
              <a:rPr lang="en-US" sz="1600" spc="10" dirty="0" err="1">
                <a:latin typeface="+mj-lt"/>
                <a:cs typeface="Trebuchet MS"/>
              </a:rPr>
              <a:t>dokumen</a:t>
            </a:r>
            <a:r>
              <a:rPr lang="en-US" sz="1600" spc="10" dirty="0">
                <a:latin typeface="+mj-lt"/>
                <a:cs typeface="Trebuchet MS"/>
              </a:rPr>
              <a:t> TOR/KAK, </a:t>
            </a:r>
            <a:r>
              <a:rPr lang="en-US" sz="1600" spc="10" dirty="0" err="1">
                <a:latin typeface="+mj-lt"/>
                <a:cs typeface="Trebuchet MS"/>
              </a:rPr>
              <a:t>yaitu</a:t>
            </a:r>
            <a:r>
              <a:rPr lang="en-US" sz="1600" spc="10" dirty="0">
                <a:latin typeface="+mj-lt"/>
                <a:cs typeface="Trebuchet MS"/>
              </a:rPr>
              <a:t>:</a:t>
            </a:r>
          </a:p>
          <a:p>
            <a:pPr marL="812800" marR="116205" lvl="1" indent="-342900" algn="just">
              <a:spcBef>
                <a:spcPts val="100"/>
              </a:spcBef>
              <a:buFont typeface="+mj-lt"/>
              <a:buAutoNum type="arabicPeriod"/>
            </a:pPr>
            <a:r>
              <a:rPr lang="en-US" sz="1600" dirty="0" err="1">
                <a:latin typeface="+mj-lt"/>
                <a:cs typeface="Trebuchet MS"/>
              </a:rPr>
              <a:t>Pekerjaan</a:t>
            </a:r>
            <a:r>
              <a:rPr lang="en-US" sz="1600" dirty="0">
                <a:latin typeface="+mj-lt"/>
                <a:cs typeface="Trebuchet MS"/>
              </a:rPr>
              <a:t> dan </a:t>
            </a:r>
            <a:r>
              <a:rPr lang="en-US" sz="1600" dirty="0" err="1">
                <a:latin typeface="+mj-lt"/>
                <a:cs typeface="Trebuchet MS"/>
              </a:rPr>
              <a:t>ruang</a:t>
            </a:r>
            <a:r>
              <a:rPr lang="en-US" sz="1600" dirty="0">
                <a:latin typeface="+mj-lt"/>
                <a:cs typeface="Trebuchet MS"/>
              </a:rPr>
              <a:t> </a:t>
            </a:r>
            <a:r>
              <a:rPr lang="en-US" sz="1600" dirty="0" err="1">
                <a:latin typeface="+mj-lt"/>
                <a:cs typeface="Trebuchet MS"/>
              </a:rPr>
              <a:t>lingkup</a:t>
            </a:r>
            <a:r>
              <a:rPr lang="en-US" sz="1600" dirty="0">
                <a:latin typeface="+mj-lt"/>
                <a:cs typeface="Trebuchet MS"/>
              </a:rPr>
              <a:t>, </a:t>
            </a:r>
            <a:r>
              <a:rPr lang="en-US" sz="1600" dirty="0" err="1">
                <a:latin typeface="+mj-lt"/>
                <a:cs typeface="Trebuchet MS"/>
              </a:rPr>
              <a:t>sebagaimana</a:t>
            </a:r>
            <a:r>
              <a:rPr lang="en-US" sz="1600" dirty="0">
                <a:latin typeface="+mj-lt"/>
                <a:cs typeface="Trebuchet MS"/>
              </a:rPr>
              <a:t> </a:t>
            </a:r>
            <a:r>
              <a:rPr lang="en-US" sz="1600" dirty="0" err="1">
                <a:latin typeface="+mj-lt"/>
                <a:cs typeface="Trebuchet MS"/>
              </a:rPr>
              <a:t>tertuang</a:t>
            </a:r>
            <a:r>
              <a:rPr lang="en-US" sz="1600" dirty="0">
                <a:latin typeface="+mj-lt"/>
                <a:cs typeface="Trebuchet MS"/>
              </a:rPr>
              <a:t> </a:t>
            </a:r>
            <a:r>
              <a:rPr lang="en-US" sz="1600" dirty="0" err="1">
                <a:latin typeface="+mj-lt"/>
                <a:cs typeface="Trebuchet MS"/>
              </a:rPr>
              <a:t>dalam</a:t>
            </a:r>
            <a:r>
              <a:rPr lang="en-US" sz="1600" dirty="0">
                <a:latin typeface="+mj-lt"/>
                <a:cs typeface="Trebuchet MS"/>
              </a:rPr>
              <a:t> </a:t>
            </a:r>
            <a:r>
              <a:rPr lang="en-US" sz="1600" b="1" dirty="0">
                <a:latin typeface="+mj-lt"/>
                <a:cs typeface="Trebuchet MS"/>
              </a:rPr>
              <a:t>Lampiran B. Term of Reference (TOR)/</a:t>
            </a:r>
            <a:r>
              <a:rPr lang="en-US" sz="1600" b="1" dirty="0" err="1">
                <a:latin typeface="+mj-lt"/>
                <a:cs typeface="Trebuchet MS"/>
              </a:rPr>
              <a:t>Kerangka</a:t>
            </a:r>
            <a:r>
              <a:rPr lang="en-US" sz="1600" b="1" dirty="0">
                <a:latin typeface="+mj-lt"/>
                <a:cs typeface="Trebuchet MS"/>
              </a:rPr>
              <a:t> </a:t>
            </a:r>
            <a:r>
              <a:rPr lang="en-US" sz="1600" b="1" dirty="0" err="1">
                <a:latin typeface="+mj-lt"/>
                <a:cs typeface="Trebuchet MS"/>
              </a:rPr>
              <a:t>Acuan</a:t>
            </a:r>
            <a:r>
              <a:rPr lang="en-US" sz="1600" b="1" dirty="0">
                <a:latin typeface="+mj-lt"/>
                <a:cs typeface="Trebuchet MS"/>
              </a:rPr>
              <a:t> </a:t>
            </a:r>
            <a:r>
              <a:rPr lang="en-US" sz="1600" b="1" dirty="0" err="1">
                <a:latin typeface="+mj-lt"/>
                <a:cs typeface="Trebuchet MS"/>
              </a:rPr>
              <a:t>Kerja</a:t>
            </a:r>
            <a:r>
              <a:rPr lang="en-US" sz="1600" b="1" dirty="0">
                <a:latin typeface="+mj-lt"/>
                <a:cs typeface="Trebuchet MS"/>
              </a:rPr>
              <a:t> (KAK)</a:t>
            </a:r>
            <a:r>
              <a:rPr lang="en-US" sz="1600" dirty="0">
                <a:latin typeface="+mj-lt"/>
                <a:cs typeface="Trebuchet MS"/>
              </a:rPr>
              <a:t> pada </a:t>
            </a:r>
            <a:r>
              <a:rPr lang="en-US" sz="1600" dirty="0" err="1">
                <a:latin typeface="+mj-lt"/>
                <a:cs typeface="Trebuchet MS"/>
              </a:rPr>
              <a:t>Pelelangan</a:t>
            </a:r>
            <a:r>
              <a:rPr lang="en-US" sz="1600" dirty="0">
                <a:latin typeface="+mj-lt"/>
                <a:cs typeface="Trebuchet MS"/>
              </a:rPr>
              <a:t> </a:t>
            </a:r>
            <a:r>
              <a:rPr lang="en-US" sz="1600" dirty="0" err="1">
                <a:latin typeface="+mj-lt"/>
                <a:cs typeface="Trebuchet MS"/>
              </a:rPr>
              <a:t>ini</a:t>
            </a:r>
            <a:r>
              <a:rPr lang="en-US" sz="1600" dirty="0">
                <a:latin typeface="+mj-lt"/>
                <a:cs typeface="Trebuchet MS"/>
              </a:rPr>
              <a:t> </a:t>
            </a:r>
            <a:r>
              <a:rPr lang="en-US" sz="1600" dirty="0" err="1">
                <a:latin typeface="+mj-lt"/>
                <a:cs typeface="Trebuchet MS"/>
              </a:rPr>
              <a:t>bersifat</a:t>
            </a:r>
            <a:r>
              <a:rPr lang="en-US" sz="1600" dirty="0">
                <a:latin typeface="+mj-lt"/>
                <a:cs typeface="Trebuchet MS"/>
              </a:rPr>
              <a:t> </a:t>
            </a:r>
            <a:r>
              <a:rPr lang="en-US" sz="1600" dirty="0" err="1">
                <a:latin typeface="+mj-lt"/>
                <a:cs typeface="Trebuchet MS"/>
              </a:rPr>
              <a:t>menggugurkan</a:t>
            </a:r>
            <a:r>
              <a:rPr lang="en-US" sz="1600" dirty="0">
                <a:latin typeface="+mj-lt"/>
                <a:cs typeface="Trebuchet MS"/>
              </a:rPr>
              <a:t> (mandatory).</a:t>
            </a:r>
          </a:p>
          <a:p>
            <a:pPr marL="812800" marR="116205" lvl="1" indent="-342900" algn="just">
              <a:spcBef>
                <a:spcPts val="100"/>
              </a:spcBef>
              <a:buFont typeface="+mj-lt"/>
              <a:buAutoNum type="arabicPeriod"/>
            </a:pPr>
            <a:r>
              <a:rPr lang="en-US" sz="1600" dirty="0" err="1">
                <a:latin typeface="+mj-lt"/>
                <a:cs typeface="Trebuchet MS"/>
              </a:rPr>
              <a:t>Peserta</a:t>
            </a:r>
            <a:r>
              <a:rPr lang="en-US" sz="1600" dirty="0">
                <a:latin typeface="+mj-lt"/>
                <a:cs typeface="Trebuchet MS"/>
              </a:rPr>
              <a:t> </a:t>
            </a:r>
            <a:r>
              <a:rPr lang="en-US" sz="1600" dirty="0" err="1">
                <a:latin typeface="+mj-lt"/>
                <a:cs typeface="Trebuchet MS"/>
              </a:rPr>
              <a:t>Pelelangan</a:t>
            </a:r>
            <a:r>
              <a:rPr lang="en-US" sz="1600" dirty="0">
                <a:latin typeface="+mj-lt"/>
                <a:cs typeface="Trebuchet MS"/>
              </a:rPr>
              <a:t> </a:t>
            </a:r>
            <a:r>
              <a:rPr lang="en-US" sz="1600" dirty="0" err="1">
                <a:latin typeface="+mj-lt"/>
                <a:cs typeface="Trebuchet MS"/>
              </a:rPr>
              <a:t>wajib</a:t>
            </a:r>
            <a:r>
              <a:rPr lang="en-US" sz="1600" dirty="0">
                <a:latin typeface="+mj-lt"/>
                <a:cs typeface="Trebuchet MS"/>
              </a:rPr>
              <a:t> </a:t>
            </a:r>
            <a:r>
              <a:rPr lang="en-US" sz="1600" dirty="0" err="1">
                <a:latin typeface="+mj-lt"/>
                <a:cs typeface="Trebuchet MS"/>
              </a:rPr>
              <a:t>memenuhi</a:t>
            </a:r>
            <a:r>
              <a:rPr lang="en-US" sz="1600" dirty="0">
                <a:latin typeface="+mj-lt"/>
                <a:cs typeface="Trebuchet MS"/>
              </a:rPr>
              <a:t> </a:t>
            </a:r>
            <a:r>
              <a:rPr lang="en-US" sz="1600" dirty="0" err="1">
                <a:latin typeface="+mj-lt"/>
                <a:cs typeface="Trebuchet MS"/>
              </a:rPr>
              <a:t>kriteria</a:t>
            </a:r>
            <a:r>
              <a:rPr lang="en-US" sz="1600" dirty="0">
                <a:latin typeface="+mj-lt"/>
                <a:cs typeface="Trebuchet MS"/>
              </a:rPr>
              <a:t> </a:t>
            </a:r>
            <a:r>
              <a:rPr lang="en-US" sz="1600" dirty="0" err="1">
                <a:latin typeface="+mj-lt"/>
                <a:cs typeface="Trebuchet MS"/>
              </a:rPr>
              <a:t>penilaian</a:t>
            </a:r>
            <a:r>
              <a:rPr lang="en-US" sz="1600" dirty="0">
                <a:latin typeface="+mj-lt"/>
                <a:cs typeface="Trebuchet MS"/>
              </a:rPr>
              <a:t> </a:t>
            </a:r>
            <a:r>
              <a:rPr lang="en-US" sz="1600" dirty="0" err="1">
                <a:latin typeface="+mj-lt"/>
                <a:cs typeface="Trebuchet MS"/>
              </a:rPr>
              <a:t>teknis</a:t>
            </a:r>
            <a:r>
              <a:rPr lang="en-US" sz="1600" dirty="0">
                <a:latin typeface="+mj-lt"/>
                <a:cs typeface="Trebuchet MS"/>
              </a:rPr>
              <a:t> </a:t>
            </a:r>
            <a:r>
              <a:rPr lang="en-US" sz="1600" dirty="0" err="1">
                <a:latin typeface="+mj-lt"/>
                <a:cs typeface="Trebuchet MS"/>
              </a:rPr>
              <a:t>sebagaimana</a:t>
            </a:r>
            <a:r>
              <a:rPr lang="en-US" sz="1600" dirty="0">
                <a:latin typeface="+mj-lt"/>
                <a:cs typeface="Trebuchet MS"/>
              </a:rPr>
              <a:t> </a:t>
            </a:r>
            <a:r>
              <a:rPr lang="en-US" sz="1600" dirty="0" err="1">
                <a:latin typeface="+mj-lt"/>
                <a:cs typeface="Trebuchet MS"/>
              </a:rPr>
              <a:t>tertuang</a:t>
            </a:r>
            <a:r>
              <a:rPr lang="en-US" sz="1600" dirty="0">
                <a:latin typeface="+mj-lt"/>
                <a:cs typeface="Trebuchet MS"/>
              </a:rPr>
              <a:t> </a:t>
            </a:r>
            <a:r>
              <a:rPr lang="en-US" sz="1600" dirty="0" err="1">
                <a:latin typeface="+mj-lt"/>
                <a:cs typeface="Trebuchet MS"/>
              </a:rPr>
              <a:t>dalam</a:t>
            </a:r>
            <a:r>
              <a:rPr lang="en-US" sz="1600" dirty="0">
                <a:latin typeface="+mj-lt"/>
                <a:cs typeface="Trebuchet MS"/>
              </a:rPr>
              <a:t> Lampiran </a:t>
            </a:r>
            <a:r>
              <a:rPr lang="en-US" sz="1600" b="1" dirty="0">
                <a:latin typeface="+mj-lt"/>
                <a:cs typeface="Trebuchet MS"/>
              </a:rPr>
              <a:t>Term of Reference (TOR)/</a:t>
            </a:r>
            <a:r>
              <a:rPr lang="en-US" sz="1600" b="1" dirty="0" err="1">
                <a:latin typeface="+mj-lt"/>
                <a:cs typeface="Trebuchet MS"/>
              </a:rPr>
              <a:t>Kerangka</a:t>
            </a:r>
            <a:r>
              <a:rPr lang="en-US" sz="1600" b="1" dirty="0">
                <a:latin typeface="+mj-lt"/>
                <a:cs typeface="Trebuchet MS"/>
              </a:rPr>
              <a:t> </a:t>
            </a:r>
            <a:r>
              <a:rPr lang="en-US" sz="1600" b="1" dirty="0" err="1">
                <a:latin typeface="+mj-lt"/>
                <a:cs typeface="Trebuchet MS"/>
              </a:rPr>
              <a:t>Acuan</a:t>
            </a:r>
            <a:r>
              <a:rPr lang="en-US" sz="1600" b="1" dirty="0">
                <a:latin typeface="+mj-lt"/>
                <a:cs typeface="Trebuchet MS"/>
              </a:rPr>
              <a:t> </a:t>
            </a:r>
            <a:r>
              <a:rPr lang="en-US" sz="1600" b="1" dirty="0" err="1">
                <a:latin typeface="+mj-lt"/>
                <a:cs typeface="Trebuchet MS"/>
              </a:rPr>
              <a:t>Kerja</a:t>
            </a:r>
            <a:r>
              <a:rPr lang="en-US" sz="1600" b="1" dirty="0">
                <a:latin typeface="+mj-lt"/>
                <a:cs typeface="Trebuchet MS"/>
              </a:rPr>
              <a:t> (KAK) </a:t>
            </a:r>
          </a:p>
          <a:p>
            <a:pPr marL="812800" marR="116205" lvl="1" indent="-342900" algn="just">
              <a:spcBef>
                <a:spcPts val="100"/>
              </a:spcBef>
              <a:buFont typeface="+mj-lt"/>
              <a:buAutoNum type="arabicPeriod"/>
            </a:pPr>
            <a:r>
              <a:rPr lang="en-US" sz="1600" dirty="0">
                <a:latin typeface="+mj-lt"/>
                <a:cs typeface="Trebuchet MS"/>
              </a:rPr>
              <a:t>Data </a:t>
            </a:r>
            <a:r>
              <a:rPr lang="en-US" sz="1600" dirty="0" err="1">
                <a:latin typeface="+mj-lt"/>
                <a:cs typeface="Trebuchet MS"/>
              </a:rPr>
              <a:t>teknis</a:t>
            </a:r>
            <a:r>
              <a:rPr lang="en-US" sz="1600" dirty="0">
                <a:latin typeface="+mj-lt"/>
                <a:cs typeface="Trebuchet MS"/>
              </a:rPr>
              <a:t> </a:t>
            </a:r>
            <a:r>
              <a:rPr lang="en-US" sz="1600" dirty="0" err="1">
                <a:latin typeface="+mj-lt"/>
                <a:cs typeface="Trebuchet MS"/>
              </a:rPr>
              <a:t>lainnya</a:t>
            </a:r>
            <a:r>
              <a:rPr lang="en-US" sz="1600" dirty="0">
                <a:latin typeface="+mj-lt"/>
                <a:cs typeface="Trebuchet MS"/>
              </a:rPr>
              <a:t> yang </a:t>
            </a:r>
            <a:r>
              <a:rPr lang="en-US" sz="1600" dirty="0" err="1">
                <a:latin typeface="+mj-lt"/>
                <a:cs typeface="Trebuchet MS"/>
              </a:rPr>
              <a:t>diperlukan</a:t>
            </a:r>
            <a:r>
              <a:rPr lang="en-US" sz="1600" dirty="0">
                <a:latin typeface="+mj-lt"/>
                <a:cs typeface="Trebuchet MS"/>
              </a:rPr>
              <a:t> </a:t>
            </a:r>
            <a:r>
              <a:rPr lang="en-US" sz="1600" dirty="0" err="1">
                <a:latin typeface="+mj-lt"/>
                <a:cs typeface="Trebuchet MS"/>
              </a:rPr>
              <a:t>akan</a:t>
            </a:r>
            <a:r>
              <a:rPr lang="en-US" sz="1600" dirty="0">
                <a:latin typeface="+mj-lt"/>
                <a:cs typeface="Trebuchet MS"/>
              </a:rPr>
              <a:t> </a:t>
            </a:r>
            <a:r>
              <a:rPr lang="en-US" sz="1600" dirty="0" err="1">
                <a:latin typeface="+mj-lt"/>
                <a:cs typeface="Trebuchet MS"/>
              </a:rPr>
              <a:t>disampaikan</a:t>
            </a:r>
            <a:r>
              <a:rPr lang="en-US" sz="1600" dirty="0">
                <a:latin typeface="+mj-lt"/>
                <a:cs typeface="Trebuchet MS"/>
              </a:rPr>
              <a:t> pada </a:t>
            </a:r>
            <a:r>
              <a:rPr lang="en-US" sz="1600" dirty="0" err="1">
                <a:latin typeface="+mj-lt"/>
                <a:cs typeface="Trebuchet MS"/>
              </a:rPr>
              <a:t>saat</a:t>
            </a:r>
            <a:r>
              <a:rPr lang="en-US" sz="1600" dirty="0">
                <a:latin typeface="+mj-lt"/>
                <a:cs typeface="Trebuchet MS"/>
              </a:rPr>
              <a:t> </a:t>
            </a:r>
            <a:r>
              <a:rPr lang="en-US" sz="1600" dirty="0" err="1">
                <a:latin typeface="+mj-lt"/>
                <a:cs typeface="Trebuchet MS"/>
              </a:rPr>
              <a:t>Rapat</a:t>
            </a:r>
            <a:r>
              <a:rPr lang="en-US" sz="1600" dirty="0">
                <a:latin typeface="+mj-lt"/>
                <a:cs typeface="Trebuchet MS"/>
              </a:rPr>
              <a:t> </a:t>
            </a:r>
            <a:r>
              <a:rPr lang="en-US" sz="1600" dirty="0" err="1">
                <a:latin typeface="+mj-lt"/>
                <a:cs typeface="Trebuchet MS"/>
              </a:rPr>
              <a:t>Penjelasan</a:t>
            </a:r>
            <a:r>
              <a:rPr lang="en-US" sz="1600" dirty="0">
                <a:latin typeface="+mj-lt"/>
                <a:cs typeface="Trebuchet MS"/>
              </a:rPr>
              <a:t> </a:t>
            </a:r>
            <a:r>
              <a:rPr lang="en-US" sz="1600" dirty="0" err="1">
                <a:latin typeface="+mj-lt"/>
                <a:cs typeface="Trebuchet MS"/>
              </a:rPr>
              <a:t>Pelelangan</a:t>
            </a:r>
            <a:r>
              <a:rPr lang="en-US" sz="1600" dirty="0">
                <a:latin typeface="+mj-lt"/>
                <a:cs typeface="Trebuchet MS"/>
              </a:rPr>
              <a:t> (</a:t>
            </a:r>
            <a:r>
              <a:rPr lang="en-US" sz="1600" dirty="0" err="1">
                <a:latin typeface="+mj-lt"/>
                <a:cs typeface="Trebuchet MS"/>
              </a:rPr>
              <a:t>Aanwijzing</a:t>
            </a:r>
            <a:r>
              <a:rPr lang="en-US" sz="1600" dirty="0">
                <a:latin typeface="+mj-lt"/>
                <a:cs typeface="Trebuchet MS"/>
              </a:rPr>
              <a:t>)</a:t>
            </a:r>
          </a:p>
          <a:p>
            <a:pPr marL="812800" marR="116205" lvl="1" indent="-342900" algn="just">
              <a:spcBef>
                <a:spcPts val="100"/>
              </a:spcBef>
              <a:buFont typeface="+mj-lt"/>
              <a:buAutoNum type="arabicPeriod"/>
            </a:pPr>
            <a:r>
              <a:rPr lang="en-US" sz="1600" dirty="0" err="1">
                <a:latin typeface="+mj-lt"/>
                <a:cs typeface="Trebuchet MS"/>
              </a:rPr>
              <a:t>Formulir</a:t>
            </a:r>
            <a:r>
              <a:rPr lang="en-US" sz="1600" dirty="0">
                <a:latin typeface="+mj-lt"/>
                <a:cs typeface="Trebuchet MS"/>
              </a:rPr>
              <a:t> </a:t>
            </a:r>
            <a:r>
              <a:rPr lang="en-US" sz="1600" dirty="0" err="1">
                <a:latin typeface="+mj-lt"/>
                <a:cs typeface="Trebuchet MS"/>
              </a:rPr>
              <a:t>Pernyataan</a:t>
            </a:r>
            <a:r>
              <a:rPr lang="en-US" sz="1600" dirty="0">
                <a:latin typeface="+mj-lt"/>
                <a:cs typeface="Trebuchet MS"/>
              </a:rPr>
              <a:t> TKDN</a:t>
            </a:r>
          </a:p>
        </p:txBody>
      </p:sp>
    </p:spTree>
    <p:extLst>
      <p:ext uri="{BB962C8B-B14F-4D97-AF65-F5344CB8AC3E}">
        <p14:creationId xmlns:p14="http://schemas.microsoft.com/office/powerpoint/2010/main" val="834732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11"/>
          <p:cNvSpPr>
            <a:spLocks noGrp="1"/>
          </p:cNvSpPr>
          <p:nvPr>
            <p:ph type="sldNum" sz="quarter" idx="12"/>
          </p:nvPr>
        </p:nvSpPr>
        <p:spPr>
          <a:xfrm>
            <a:off x="8514805" y="6289860"/>
            <a:ext cx="2743200" cy="365125"/>
          </a:xfrm>
        </p:spPr>
        <p:txBody>
          <a:bodyPr/>
          <a:lstStyle/>
          <a:p>
            <a:fld id="{9646145E-3F68-4645-B6A8-E9886B0E8FFF}" type="slidenum">
              <a:rPr lang="en-US" b="1" smtClean="0">
                <a:solidFill>
                  <a:schemeClr val="tx1"/>
                </a:solidFill>
              </a:rPr>
              <a:t>6</a:t>
            </a:fld>
            <a:endParaRPr lang="en-US" b="1" dirty="0">
              <a:solidFill>
                <a:schemeClr val="tx1"/>
              </a:solidFill>
            </a:endParaRPr>
          </a:p>
        </p:txBody>
      </p:sp>
      <p:sp>
        <p:nvSpPr>
          <p:cNvPr id="9" name="object 21"/>
          <p:cNvSpPr txBox="1"/>
          <p:nvPr/>
        </p:nvSpPr>
        <p:spPr>
          <a:xfrm>
            <a:off x="944078" y="1117484"/>
            <a:ext cx="10497708" cy="5484835"/>
          </a:xfrm>
          <a:prstGeom prst="rect">
            <a:avLst/>
          </a:prstGeom>
          <a:solidFill>
            <a:schemeClr val="bg1"/>
          </a:solidFill>
        </p:spPr>
        <p:txBody>
          <a:bodyPr vert="horz" wrap="square" lIns="0" tIns="67310" rIns="0" bIns="0" rtlCol="0">
            <a:spAutoFit/>
          </a:bodyPr>
          <a:lstStyle/>
          <a:p>
            <a:pPr marL="236537">
              <a:spcBef>
                <a:spcPts val="530"/>
              </a:spcBef>
              <a:tabLst>
                <a:tab pos="658495" algn="l"/>
                <a:tab pos="659130" algn="l"/>
              </a:tabLst>
            </a:pPr>
            <a:r>
              <a:rPr lang="sv-SE" sz="1600" b="1" spc="-20" dirty="0">
                <a:latin typeface="+mj-lt"/>
                <a:cs typeface="Trebuchet MS"/>
              </a:rPr>
              <a:t>Persyaratan harga dan Jaminan Penawaran (Bid Bond), </a:t>
            </a:r>
            <a:r>
              <a:rPr lang="sv-SE" sz="1600" spc="-20" dirty="0">
                <a:latin typeface="+mj-lt"/>
                <a:cs typeface="Trebuchet MS"/>
              </a:rPr>
              <a:t>sesuai yang disebutkan dalam dokumen Lelang :</a:t>
            </a:r>
          </a:p>
          <a:p>
            <a:pPr marL="1036637" lvl="1" indent="-342900">
              <a:buFont typeface="+mj-lt"/>
              <a:buAutoNum type="arabicParenR"/>
              <a:tabLst>
                <a:tab pos="658495" algn="l"/>
                <a:tab pos="659130" algn="l"/>
              </a:tabLst>
            </a:pPr>
            <a:r>
              <a:rPr lang="sv-SE" sz="1600" spc="-20" dirty="0">
                <a:latin typeface="+mj-lt"/>
                <a:cs typeface="Trebuchet MS"/>
              </a:rPr>
              <a:t>Peserta Pelelangan hanya dapat menyampaikan 1 (satu) penawaran harga dalam Satu Surat Penawaran bermeterai</a:t>
            </a:r>
          </a:p>
          <a:p>
            <a:pPr marL="1036637" lvl="1" indent="-342900">
              <a:buFont typeface="+mj-lt"/>
              <a:buAutoNum type="arabicParenR"/>
              <a:tabLst>
                <a:tab pos="658495" algn="l"/>
                <a:tab pos="659130" algn="l"/>
              </a:tabLst>
            </a:pPr>
            <a:r>
              <a:rPr lang="sv-SE" sz="1600" spc="-20" dirty="0">
                <a:latin typeface="+mj-lt"/>
                <a:cs typeface="Trebuchet MS"/>
              </a:rPr>
              <a:t>Penawaran ditulis di kertas kop perusahaan Peserta Pelelangan dalam bahasa Indonesia. Harga penawaran terdiri dari :</a:t>
            </a:r>
          </a:p>
          <a:p>
            <a:pPr marL="1255713" lvl="2" indent="-177800">
              <a:buFont typeface="Arial" panose="020B0604020202020204" pitchFamily="34" charset="0"/>
              <a:buChar char="•"/>
              <a:tabLst>
                <a:tab pos="658495" algn="l"/>
                <a:tab pos="659130" algn="l"/>
              </a:tabLst>
            </a:pPr>
            <a:r>
              <a:rPr lang="sv-SE" sz="1600" spc="-20" dirty="0">
                <a:latin typeface="+mj-lt"/>
                <a:cs typeface="Trebuchet MS"/>
              </a:rPr>
              <a:t>Jumlah, satuan, harga satuan, harga barang, PPh Jasa, PPN, dan harga setelah PPN, Sebutkan harga barang/jasa sebelum dan sesudah PPN dalam angka dan huruf. Nilai angka dan huruf harus sama;</a:t>
            </a:r>
          </a:p>
          <a:p>
            <a:pPr marL="1255713" lvl="2" indent="-177800">
              <a:buFont typeface="Arial" panose="020B0604020202020204" pitchFamily="34" charset="0"/>
              <a:buChar char="•"/>
              <a:tabLst>
                <a:tab pos="658495" algn="l"/>
                <a:tab pos="659130" algn="l"/>
              </a:tabLst>
            </a:pPr>
            <a:r>
              <a:rPr lang="sv-SE" sz="1600" b="1" spc="-20" dirty="0">
                <a:latin typeface="+mj-lt"/>
                <a:cs typeface="Trebuchet MS"/>
              </a:rPr>
              <a:t>Masa berlaku penawaran harga minimal </a:t>
            </a:r>
            <a:r>
              <a:rPr lang="nb-NO" sz="1600" dirty="0">
                <a:effectLst/>
                <a:latin typeface="Trebuchet MS" panose="020B0603020202020204" pitchFamily="34" charset="0"/>
                <a:ea typeface="Calibri" panose="020F0502020204030204" pitchFamily="34" charset="0"/>
                <a:cs typeface="Arial" panose="020B0604020202020204" pitchFamily="34" charset="0"/>
              </a:rPr>
              <a:t>60</a:t>
            </a:r>
            <a:r>
              <a:rPr lang="sv-SE" sz="1600" b="1" spc="-20" dirty="0">
                <a:latin typeface="+mj-lt"/>
                <a:cs typeface="Trebuchet MS"/>
              </a:rPr>
              <a:t> hari kalender</a:t>
            </a:r>
            <a:r>
              <a:rPr lang="sv-SE" sz="1600" spc="-20" dirty="0">
                <a:latin typeface="+mj-lt"/>
                <a:cs typeface="Trebuchet MS"/>
              </a:rPr>
              <a:t>, terhitung sejak tanggal pembukaan Pelelangan. Harga tidak boleh diubah selama proses Pelelangan berlangsung kecuali dalam hal terjadi force majeure;</a:t>
            </a:r>
          </a:p>
          <a:p>
            <a:pPr marL="1255713" lvl="2" indent="-177800">
              <a:buFont typeface="Arial" panose="020B0604020202020204" pitchFamily="34" charset="0"/>
              <a:buChar char="•"/>
              <a:tabLst>
                <a:tab pos="658495" algn="l"/>
                <a:tab pos="659130" algn="l"/>
              </a:tabLst>
            </a:pPr>
            <a:r>
              <a:rPr lang="sv-SE" sz="1600" spc="-20" dirty="0">
                <a:latin typeface="+mj-lt"/>
                <a:cs typeface="Trebuchet MS"/>
              </a:rPr>
              <a:t>Syarat pembayaran;</a:t>
            </a:r>
          </a:p>
          <a:p>
            <a:pPr marL="1255713" lvl="2" indent="-177800">
              <a:buFont typeface="Arial" panose="020B0604020202020204" pitchFamily="34" charset="0"/>
              <a:buChar char="•"/>
              <a:tabLst>
                <a:tab pos="658495" algn="l"/>
                <a:tab pos="659130" algn="l"/>
              </a:tabLst>
            </a:pPr>
            <a:r>
              <a:rPr lang="sv-SE" sz="1600" spc="-20" dirty="0">
                <a:latin typeface="+mj-lt"/>
                <a:cs typeface="Trebuchet MS"/>
              </a:rPr>
              <a:t>Waktu pelaksanaan pekerjaan/penyerahan barang dan jasa; dan </a:t>
            </a:r>
          </a:p>
          <a:p>
            <a:pPr marL="1255713" lvl="2" indent="-177800">
              <a:buFont typeface="Arial" panose="020B0604020202020204" pitchFamily="34" charset="0"/>
              <a:buChar char="•"/>
              <a:tabLst>
                <a:tab pos="658495" algn="l"/>
                <a:tab pos="659130" algn="l"/>
              </a:tabLst>
            </a:pPr>
            <a:r>
              <a:rPr lang="sv-SE" sz="1600" spc="-20" dirty="0">
                <a:latin typeface="+mj-lt"/>
                <a:cs typeface="Trebuchet MS"/>
              </a:rPr>
              <a:t>Tempat penyerahan barang/jasa.</a:t>
            </a:r>
          </a:p>
          <a:p>
            <a:pPr marL="1077913" lvl="2" indent="-354013">
              <a:buFont typeface="+mj-lt"/>
              <a:buAutoNum type="arabicParenR" startAt="3"/>
            </a:pPr>
            <a:r>
              <a:rPr lang="sv-SE" sz="1600" spc="-20" dirty="0">
                <a:latin typeface="+mj-lt"/>
                <a:cs typeface="Trebuchet MS"/>
              </a:rPr>
              <a:t>Surat Penawaran Harga distempel dan ditandatangani oleh Direktur atau Manajer perusahaan yang disahkan oleh Direksi perusahaan di atas materai cukup dan tanggal penawaran dibuat.</a:t>
            </a:r>
          </a:p>
          <a:p>
            <a:pPr marL="1077913" lvl="2" indent="-354013">
              <a:buFont typeface="+mj-lt"/>
              <a:buAutoNum type="arabicParenR" startAt="3"/>
            </a:pPr>
            <a:r>
              <a:rPr lang="sv-SE" sz="1600" spc="-20" dirty="0">
                <a:latin typeface="+mj-lt"/>
                <a:cs typeface="Trebuchet MS"/>
              </a:rPr>
              <a:t>Penawaran harga di atas Rp 500 juta sebelum PPN  harus menyampaikan Jaminan Penawaran (Bid Bond).</a:t>
            </a:r>
          </a:p>
          <a:p>
            <a:pPr marL="1077913" lvl="2" indent="-354013">
              <a:buFont typeface="+mj-lt"/>
              <a:buAutoNum type="arabicParenR" startAt="3"/>
            </a:pPr>
            <a:r>
              <a:rPr lang="sv-SE" sz="1600" spc="-20" dirty="0">
                <a:latin typeface="+mj-lt"/>
                <a:cs typeface="Trebuchet MS"/>
              </a:rPr>
              <a:t>Surat Jaminan penawaran diterbitkan oleh Bank Umum, Nasional atau Bank Asing bukan dari Asuransi atau Bank Perkreditan Rakyat. </a:t>
            </a:r>
            <a:r>
              <a:rPr lang="sv-SE" sz="1600" b="1" spc="-20" dirty="0">
                <a:latin typeface="+mj-lt"/>
                <a:cs typeface="Trebuchet MS"/>
              </a:rPr>
              <a:t>Jaminan penawaran berlaku minimal selama 60 hari kalender sejak tanggal pembukaan</a:t>
            </a:r>
            <a:r>
              <a:rPr lang="sv-SE" sz="1600" spc="-20" dirty="0">
                <a:latin typeface="+mj-lt"/>
                <a:cs typeface="Trebuchet MS"/>
              </a:rPr>
              <a:t>.</a:t>
            </a:r>
          </a:p>
          <a:p>
            <a:pPr marL="1077913" lvl="2" indent="-354013">
              <a:buFont typeface="+mj-lt"/>
              <a:buAutoNum type="arabicParenR" startAt="3"/>
            </a:pPr>
            <a:r>
              <a:rPr lang="sv-SE" sz="1600" spc="-20" dirty="0">
                <a:latin typeface="+mj-lt"/>
                <a:cs typeface="Trebuchet MS"/>
              </a:rPr>
              <a:t>Bukti pengiriman (Resi) Bid Bond asli diberikan Nama Sesuai Dokumen Pelelangan, harus diemail bersamaan dengan Email Link Softcopy).</a:t>
            </a:r>
          </a:p>
          <a:p>
            <a:pPr marL="1077913" lvl="2" indent="-354013">
              <a:buFont typeface="+mj-lt"/>
              <a:buAutoNum type="arabicParenR" startAt="3"/>
            </a:pPr>
            <a:r>
              <a:rPr lang="sv-SE" sz="1600" spc="-20" dirty="0">
                <a:latin typeface="+mj-lt"/>
                <a:cs typeface="Trebuchet MS"/>
              </a:rPr>
              <a:t>Untuk Bid Bond asli wajib dikirimkan, ke alamat berikut:</a:t>
            </a:r>
          </a:p>
          <a:p>
            <a:pPr marL="723900" lvl="2" algn="ctr"/>
            <a:r>
              <a:rPr lang="sv-SE" sz="1600" b="1" spc="-20" dirty="0">
                <a:latin typeface="+mj-lt"/>
                <a:cs typeface="Trebuchet MS"/>
              </a:rPr>
              <a:t>PT ANTAM Tbk UBPB Kalimantan Barat</a:t>
            </a:r>
            <a:endParaRPr lang="sv-SE" sz="1600" spc="-20" dirty="0">
              <a:latin typeface="+mj-lt"/>
              <a:cs typeface="Trebuchet MS"/>
            </a:endParaRPr>
          </a:p>
          <a:p>
            <a:pPr marL="723900" lvl="2" algn="ctr"/>
            <a:r>
              <a:rPr lang="sv-SE" sz="1600" spc="-20" dirty="0">
                <a:latin typeface="+mj-lt"/>
                <a:cs typeface="Trebuchet MS"/>
              </a:rPr>
              <a:t>Jl. Trans Kalimantan, Dusun Piasak, Desa Pedalaman, Kec. Tayan Hilir, Kab. Sanggau</a:t>
            </a:r>
          </a:p>
          <a:p>
            <a:pPr marL="723900" lvl="2" algn="ctr"/>
            <a:r>
              <a:rPr lang="sv-SE" sz="1600" spc="-20" dirty="0">
                <a:latin typeface="+mj-lt"/>
                <a:cs typeface="Trebuchet MS"/>
              </a:rPr>
              <a:t>Kalimantan Barat, Indonesia</a:t>
            </a:r>
          </a:p>
          <a:p>
            <a:pPr marL="723900" lvl="2" algn="ctr"/>
            <a:r>
              <a:rPr lang="sv-SE" sz="1600" spc="-20" dirty="0">
                <a:latin typeface="+mj-lt"/>
                <a:cs typeface="Trebuchet MS"/>
              </a:rPr>
              <a:t>(Procurement)</a:t>
            </a:r>
          </a:p>
        </p:txBody>
      </p:sp>
      <p:sp>
        <p:nvSpPr>
          <p:cNvPr id="2" name="Title 2">
            <a:extLst>
              <a:ext uri="{FF2B5EF4-FFF2-40B4-BE49-F238E27FC236}">
                <a16:creationId xmlns:a16="http://schemas.microsoft.com/office/drawing/2014/main" id="{82C5FEDE-84B3-DAAC-6F41-9204645AE07F}"/>
              </a:ext>
            </a:extLst>
          </p:cNvPr>
          <p:cNvSpPr>
            <a:spLocks noGrp="1"/>
          </p:cNvSpPr>
          <p:nvPr>
            <p:ph type="title"/>
          </p:nvPr>
        </p:nvSpPr>
        <p:spPr>
          <a:xfrm>
            <a:off x="1421362" y="473621"/>
            <a:ext cx="9349275" cy="717226"/>
          </a:xfrm>
        </p:spPr>
        <p:txBody>
          <a:bodyPr>
            <a:normAutofit/>
          </a:bodyPr>
          <a:lstStyle/>
          <a:p>
            <a:r>
              <a:rPr lang="en-US" sz="3600" dirty="0">
                <a:latin typeface="+mn-lt"/>
              </a:rPr>
              <a:t>PENJELASAN SAMPUL 2</a:t>
            </a:r>
          </a:p>
        </p:txBody>
      </p:sp>
    </p:spTree>
    <p:extLst>
      <p:ext uri="{BB962C8B-B14F-4D97-AF65-F5344CB8AC3E}">
        <p14:creationId xmlns:p14="http://schemas.microsoft.com/office/powerpoint/2010/main" val="2646846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21362" y="475827"/>
            <a:ext cx="9349275" cy="717226"/>
          </a:xfrm>
        </p:spPr>
        <p:txBody>
          <a:bodyPr>
            <a:normAutofit/>
          </a:bodyPr>
          <a:lstStyle/>
          <a:p>
            <a:r>
              <a:rPr lang="en-US" sz="3600" dirty="0">
                <a:latin typeface="+mn-lt"/>
              </a:rPr>
              <a:t>CARA PENYAMPAIAN DOKUMEN PENAWARAN</a:t>
            </a:r>
          </a:p>
        </p:txBody>
      </p:sp>
      <p:sp>
        <p:nvSpPr>
          <p:cNvPr id="12" name="Slide Number Placeholder 11"/>
          <p:cNvSpPr>
            <a:spLocks noGrp="1"/>
          </p:cNvSpPr>
          <p:nvPr>
            <p:ph type="sldNum" sz="quarter" idx="12"/>
          </p:nvPr>
        </p:nvSpPr>
        <p:spPr>
          <a:xfrm>
            <a:off x="8514805" y="6289860"/>
            <a:ext cx="2743200" cy="365125"/>
          </a:xfrm>
        </p:spPr>
        <p:txBody>
          <a:bodyPr/>
          <a:lstStyle/>
          <a:p>
            <a:fld id="{9646145E-3F68-4645-B6A8-E9886B0E8FFF}" type="slidenum">
              <a:rPr lang="en-US" b="1" smtClean="0">
                <a:solidFill>
                  <a:schemeClr val="tx1"/>
                </a:solidFill>
              </a:rPr>
              <a:t>7</a:t>
            </a:fld>
            <a:endParaRPr lang="en-US" b="1" dirty="0">
              <a:solidFill>
                <a:schemeClr val="tx1"/>
              </a:solidFill>
            </a:endParaRPr>
          </a:p>
        </p:txBody>
      </p:sp>
      <p:sp>
        <p:nvSpPr>
          <p:cNvPr id="7" name="object 21"/>
          <p:cNvSpPr txBox="1"/>
          <p:nvPr/>
        </p:nvSpPr>
        <p:spPr>
          <a:xfrm>
            <a:off x="788565" y="1193053"/>
            <a:ext cx="11403435" cy="3624069"/>
          </a:xfrm>
          <a:prstGeom prst="rect">
            <a:avLst/>
          </a:prstGeom>
          <a:ln>
            <a:noFill/>
          </a:ln>
        </p:spPr>
        <p:style>
          <a:lnRef idx="2">
            <a:schemeClr val="accent1"/>
          </a:lnRef>
          <a:fillRef idx="1">
            <a:schemeClr val="lt1"/>
          </a:fillRef>
          <a:effectRef idx="0">
            <a:schemeClr val="accent1"/>
          </a:effectRef>
          <a:fontRef idx="minor">
            <a:schemeClr val="dk1"/>
          </a:fontRef>
        </p:style>
        <p:txBody>
          <a:bodyPr vert="horz" wrap="square" lIns="0" tIns="12700" rIns="0" bIns="0" rtlCol="0">
            <a:spAutoFit/>
          </a:bodyPr>
          <a:lstStyle/>
          <a:p>
            <a:pPr marL="372745" marR="946150" indent="-342900" algn="just" defTabSz="1049338">
              <a:lnSpc>
                <a:spcPct val="100000"/>
              </a:lnSpc>
              <a:spcAft>
                <a:spcPts val="600"/>
              </a:spcAft>
              <a:buFont typeface="+mj-lt"/>
              <a:buAutoNum type="arabicPeriod"/>
            </a:pPr>
            <a:r>
              <a:rPr lang="en-US" sz="1600" spc="-30" dirty="0">
                <a:latin typeface="+mj-lt"/>
                <a:cs typeface="Trebuchet MS"/>
              </a:rPr>
              <a:t>Dokumen hard file dikirimkan ke alamat PT Antam UBPB Kalimantan Barat Jl. Trans Kalimantan, Dusun </a:t>
            </a:r>
            <a:r>
              <a:rPr lang="en-US" sz="1600" spc="-30" dirty="0" err="1">
                <a:latin typeface="+mj-lt"/>
                <a:cs typeface="Trebuchet MS"/>
              </a:rPr>
              <a:t>Piasak</a:t>
            </a:r>
            <a:r>
              <a:rPr lang="en-US" sz="1600" spc="-30" dirty="0">
                <a:latin typeface="+mj-lt"/>
                <a:cs typeface="Trebuchet MS"/>
              </a:rPr>
              <a:t>, </a:t>
            </a:r>
            <a:r>
              <a:rPr lang="en-US" sz="1600" spc="-30" dirty="0" err="1">
                <a:latin typeface="+mj-lt"/>
                <a:cs typeface="Trebuchet MS"/>
              </a:rPr>
              <a:t>Desa</a:t>
            </a:r>
            <a:r>
              <a:rPr lang="en-US" sz="1600" spc="-30" dirty="0">
                <a:latin typeface="+mj-lt"/>
                <a:cs typeface="Trebuchet MS"/>
              </a:rPr>
              <a:t> </a:t>
            </a:r>
            <a:r>
              <a:rPr lang="en-US" sz="1600" spc="-30" dirty="0" err="1">
                <a:latin typeface="+mj-lt"/>
                <a:cs typeface="Trebuchet MS"/>
              </a:rPr>
              <a:t>Pedalaman</a:t>
            </a:r>
            <a:r>
              <a:rPr lang="en-US" sz="1600" spc="-30" dirty="0">
                <a:latin typeface="+mj-lt"/>
                <a:cs typeface="Trebuchet MS"/>
              </a:rPr>
              <a:t>, </a:t>
            </a:r>
            <a:r>
              <a:rPr lang="en-US" sz="1600" spc="-30" dirty="0" err="1">
                <a:latin typeface="+mj-lt"/>
                <a:cs typeface="Trebuchet MS"/>
              </a:rPr>
              <a:t>Kec</a:t>
            </a:r>
            <a:r>
              <a:rPr lang="en-US" sz="1600" spc="-30" dirty="0">
                <a:latin typeface="+mj-lt"/>
                <a:cs typeface="Trebuchet MS"/>
              </a:rPr>
              <a:t>. Tayan </a:t>
            </a:r>
            <a:r>
              <a:rPr lang="en-US" sz="1600" spc="-30" dirty="0" err="1">
                <a:latin typeface="+mj-lt"/>
                <a:cs typeface="Trebuchet MS"/>
              </a:rPr>
              <a:t>Hilir</a:t>
            </a:r>
            <a:r>
              <a:rPr lang="en-US" sz="1600" spc="-30" dirty="0">
                <a:latin typeface="+mj-lt"/>
                <a:cs typeface="Trebuchet MS"/>
              </a:rPr>
              <a:t>, Kab. </a:t>
            </a:r>
            <a:r>
              <a:rPr lang="en-US" sz="1600" spc="-30" dirty="0" err="1">
                <a:latin typeface="+mj-lt"/>
                <a:cs typeface="Trebuchet MS"/>
              </a:rPr>
              <a:t>Sanggau</a:t>
            </a:r>
            <a:r>
              <a:rPr lang="en-US" sz="1600" spc="-30" dirty="0">
                <a:latin typeface="+mj-lt"/>
                <a:cs typeface="Trebuchet MS"/>
              </a:rPr>
              <a:t> Kalimantan Barat, Indonesia (PMM). Softcopy file dikirimkan </a:t>
            </a:r>
            <a:r>
              <a:rPr lang="en-US" sz="1600" spc="-30" dirty="0" err="1">
                <a:latin typeface="+mj-lt"/>
                <a:cs typeface="Trebuchet MS"/>
              </a:rPr>
              <a:t>melalui</a:t>
            </a:r>
            <a:r>
              <a:rPr lang="en-US" sz="1600" spc="-30" dirty="0">
                <a:latin typeface="+mj-lt"/>
                <a:cs typeface="Trebuchet MS"/>
              </a:rPr>
              <a:t> email apabila </a:t>
            </a:r>
            <a:r>
              <a:rPr lang="en-US" sz="1600" spc="-30" dirty="0" err="1">
                <a:latin typeface="+mj-lt"/>
                <a:cs typeface="Trebuchet MS"/>
              </a:rPr>
              <a:t>ukuran</a:t>
            </a:r>
            <a:r>
              <a:rPr lang="en-US" sz="1600" spc="-30" dirty="0">
                <a:latin typeface="+mj-lt"/>
                <a:cs typeface="Trebuchet MS"/>
              </a:rPr>
              <a:t> file lebih </a:t>
            </a:r>
            <a:r>
              <a:rPr lang="en-US" sz="1600" spc="-30" dirty="0" err="1">
                <a:latin typeface="+mj-lt"/>
                <a:cs typeface="Trebuchet MS"/>
              </a:rPr>
              <a:t>daro</a:t>
            </a:r>
            <a:r>
              <a:rPr lang="en-US" sz="1600" spc="-30" dirty="0">
                <a:latin typeface="+mj-lt"/>
                <a:cs typeface="Trebuchet MS"/>
              </a:rPr>
              <a:t> 10 MB agar mengirimkan </a:t>
            </a:r>
            <a:r>
              <a:rPr lang="en-US" sz="1600" spc="-30" dirty="0" err="1">
                <a:latin typeface="+mj-lt"/>
                <a:cs typeface="Trebuchet MS"/>
              </a:rPr>
              <a:t>tautan</a:t>
            </a:r>
            <a:r>
              <a:rPr lang="en-US" sz="1600" spc="-30" dirty="0">
                <a:latin typeface="+mj-lt"/>
                <a:cs typeface="Trebuchet MS"/>
              </a:rPr>
              <a:t> media </a:t>
            </a:r>
            <a:r>
              <a:rPr lang="en-US" sz="1600" spc="-30" dirty="0" err="1">
                <a:latin typeface="+mj-lt"/>
                <a:cs typeface="Trebuchet MS"/>
              </a:rPr>
              <a:t>Penyimpanan</a:t>
            </a:r>
            <a:r>
              <a:rPr lang="en-US" sz="1600" spc="-30" dirty="0">
                <a:latin typeface="+mj-lt"/>
                <a:cs typeface="Trebuchet MS"/>
              </a:rPr>
              <a:t>/Link Drive (</a:t>
            </a:r>
            <a:r>
              <a:rPr lang="en-US" sz="1600" spc="-30" dirty="0" err="1">
                <a:latin typeface="+mj-lt"/>
                <a:cs typeface="Trebuchet MS"/>
              </a:rPr>
              <a:t>misalnya</a:t>
            </a:r>
            <a:r>
              <a:rPr lang="en-US" sz="1600" spc="-30" dirty="0">
                <a:latin typeface="+mj-lt"/>
                <a:cs typeface="Trebuchet MS"/>
              </a:rPr>
              <a:t> </a:t>
            </a:r>
            <a:r>
              <a:rPr lang="en-US" sz="1600" b="1" spc="-30" dirty="0">
                <a:latin typeface="+mj-lt"/>
                <a:cs typeface="Trebuchet MS"/>
              </a:rPr>
              <a:t>Google Drive </a:t>
            </a:r>
            <a:r>
              <a:rPr lang="en-US" sz="1600" spc="-30" dirty="0">
                <a:latin typeface="+mj-lt"/>
                <a:cs typeface="Trebuchet MS"/>
              </a:rPr>
              <a:t>atau yang lainnya) yang dapat </a:t>
            </a:r>
            <a:r>
              <a:rPr lang="en-US" sz="1600" spc="-30" dirty="0" err="1">
                <a:latin typeface="+mj-lt"/>
                <a:cs typeface="Trebuchet MS"/>
              </a:rPr>
              <a:t>diakses</a:t>
            </a:r>
            <a:r>
              <a:rPr lang="en-US" sz="1600" spc="-30" dirty="0">
                <a:latin typeface="+mj-lt"/>
                <a:cs typeface="Trebuchet MS"/>
              </a:rPr>
              <a:t> dan </a:t>
            </a:r>
            <a:r>
              <a:rPr lang="en-US" sz="1600" spc="-30" dirty="0" err="1">
                <a:latin typeface="+mj-lt"/>
                <a:cs typeface="Trebuchet MS"/>
              </a:rPr>
              <a:t>didownload</a:t>
            </a:r>
            <a:r>
              <a:rPr lang="en-US" sz="1600" spc="-30" dirty="0">
                <a:latin typeface="+mj-lt"/>
                <a:cs typeface="Trebuchet MS"/>
              </a:rPr>
              <a:t> untuk keperluan </a:t>
            </a:r>
            <a:r>
              <a:rPr lang="en-US" sz="1600" spc="-30" dirty="0" err="1">
                <a:latin typeface="+mj-lt"/>
                <a:cs typeface="Trebuchet MS"/>
              </a:rPr>
              <a:t>pembukaan</a:t>
            </a:r>
            <a:r>
              <a:rPr lang="en-US" sz="1600" spc="-30" dirty="0">
                <a:latin typeface="+mj-lt"/>
                <a:cs typeface="Trebuchet MS"/>
              </a:rPr>
              <a:t> </a:t>
            </a:r>
            <a:r>
              <a:rPr lang="en-US" sz="1600" spc="-30" dirty="0" err="1">
                <a:latin typeface="+mj-lt"/>
                <a:cs typeface="Trebuchet MS"/>
              </a:rPr>
              <a:t>pelelangan</a:t>
            </a:r>
            <a:r>
              <a:rPr lang="en-US" sz="1600" spc="-30" dirty="0">
                <a:latin typeface="+mj-lt"/>
                <a:cs typeface="Trebuchet MS"/>
              </a:rPr>
              <a:t>.</a:t>
            </a:r>
            <a:endParaRPr lang="en-US" sz="1600" b="1" i="1" spc="-30" dirty="0">
              <a:latin typeface="+mj-lt"/>
              <a:cs typeface="Trebuchet MS"/>
            </a:endParaRPr>
          </a:p>
          <a:p>
            <a:pPr marL="372745" marR="946150" indent="-342900" algn="just" defTabSz="1049338">
              <a:lnSpc>
                <a:spcPct val="100000"/>
              </a:lnSpc>
              <a:spcAft>
                <a:spcPts val="600"/>
              </a:spcAft>
              <a:buFont typeface="+mj-lt"/>
              <a:buAutoNum type="arabicPeriod" startAt="2"/>
              <a:tabLst>
                <a:tab pos="8405813" algn="l"/>
                <a:tab pos="8577263" algn="l"/>
              </a:tabLst>
            </a:pPr>
            <a:r>
              <a:rPr lang="nn-NO" sz="1600" spc="-30" dirty="0">
                <a:latin typeface="+mj-lt"/>
                <a:cs typeface="Trebuchet MS"/>
              </a:rPr>
              <a:t>Judul file tidak terlalu panjang agar dapat memudahkan untuk proses pembukaan lelang. </a:t>
            </a:r>
          </a:p>
          <a:p>
            <a:pPr marL="372745" marR="946150" indent="-342900" algn="just" defTabSz="1049338">
              <a:lnSpc>
                <a:spcPct val="100000"/>
              </a:lnSpc>
              <a:spcAft>
                <a:spcPts val="600"/>
              </a:spcAft>
              <a:buFont typeface="+mj-lt"/>
              <a:buAutoNum type="arabicPeriod" startAt="2"/>
              <a:tabLst>
                <a:tab pos="8405813" algn="l"/>
                <a:tab pos="8577263" algn="l"/>
              </a:tabLst>
            </a:pPr>
            <a:r>
              <a:rPr lang="nn-NO" sz="1600" b="1" spc="-30" dirty="0">
                <a:latin typeface="+mj-lt"/>
                <a:cs typeface="Trebuchet MS"/>
              </a:rPr>
              <a:t>Dokumen penawaran </a:t>
            </a:r>
            <a:r>
              <a:rPr lang="nn-NO" sz="1600" spc="-30" dirty="0">
                <a:latin typeface="+mj-lt"/>
                <a:cs typeface="Trebuchet MS"/>
              </a:rPr>
              <a:t>(Dokumen administrasi, teknis, penawaran harga dan bid bond) harus diberi password untuk menjamin kerahasiaan, nanti akan dimintakan pada saat pembukaan lelang (password jangan sampai lupa karena tidak diperkenankan untuk mengirim kembali penawaran bila lupa password)</a:t>
            </a:r>
          </a:p>
          <a:p>
            <a:pPr marL="372745" marR="946150" indent="-342900" algn="just" defTabSz="1049338">
              <a:lnSpc>
                <a:spcPct val="100000"/>
              </a:lnSpc>
              <a:spcAft>
                <a:spcPts val="600"/>
              </a:spcAft>
              <a:buFont typeface="+mj-lt"/>
              <a:buAutoNum type="arabicPeriod" startAt="2"/>
              <a:tabLst>
                <a:tab pos="8405813" algn="l"/>
                <a:tab pos="8577263" algn="l"/>
              </a:tabLst>
            </a:pPr>
            <a:r>
              <a:rPr lang="en-US" sz="1600" spc="-30" dirty="0" err="1">
                <a:latin typeface="+mj-lt"/>
                <a:cs typeface="Trebuchet MS"/>
              </a:rPr>
              <a:t>Peserta</a:t>
            </a:r>
            <a:r>
              <a:rPr lang="en-US" sz="1600" spc="-30" dirty="0">
                <a:latin typeface="+mj-lt"/>
                <a:cs typeface="Trebuchet MS"/>
              </a:rPr>
              <a:t> </a:t>
            </a:r>
            <a:r>
              <a:rPr lang="en-US" sz="1600" spc="-30" dirty="0" err="1">
                <a:latin typeface="+mj-lt"/>
                <a:cs typeface="Trebuchet MS"/>
              </a:rPr>
              <a:t>menyampaikan</a:t>
            </a:r>
            <a:r>
              <a:rPr lang="en-US" sz="1600" spc="-30" dirty="0">
                <a:latin typeface="+mj-lt"/>
                <a:cs typeface="Trebuchet MS"/>
              </a:rPr>
              <a:t> </a:t>
            </a:r>
            <a:r>
              <a:rPr lang="en-US" sz="1600" spc="-30" dirty="0" err="1">
                <a:latin typeface="+mj-lt"/>
                <a:cs typeface="Trebuchet MS"/>
              </a:rPr>
              <a:t>dokumen</a:t>
            </a:r>
            <a:r>
              <a:rPr lang="en-US" sz="1600" spc="-30" dirty="0">
                <a:latin typeface="+mj-lt"/>
                <a:cs typeface="Trebuchet MS"/>
              </a:rPr>
              <a:t> </a:t>
            </a:r>
            <a:r>
              <a:rPr lang="en-US" sz="1600" spc="-30" dirty="0" err="1">
                <a:latin typeface="+mj-lt"/>
                <a:cs typeface="Trebuchet MS"/>
              </a:rPr>
              <a:t>melalui</a:t>
            </a:r>
            <a:r>
              <a:rPr lang="en-US" sz="1600" spc="-30" dirty="0">
                <a:latin typeface="+mj-lt"/>
                <a:cs typeface="Trebuchet MS"/>
              </a:rPr>
              <a:t> email dan </a:t>
            </a:r>
            <a:r>
              <a:rPr lang="en-US" sz="1600" spc="-30" dirty="0" err="1">
                <a:latin typeface="+mj-lt"/>
                <a:cs typeface="Trebuchet MS"/>
              </a:rPr>
              <a:t>melalui</a:t>
            </a:r>
            <a:r>
              <a:rPr lang="en-US" sz="1600" spc="-30" dirty="0">
                <a:latin typeface="+mj-lt"/>
                <a:cs typeface="Trebuchet MS"/>
              </a:rPr>
              <a:t> system </a:t>
            </a:r>
            <a:r>
              <a:rPr lang="en-US" sz="1600" spc="-30" dirty="0" err="1">
                <a:latin typeface="+mj-lt"/>
                <a:cs typeface="Trebuchet MS"/>
              </a:rPr>
              <a:t>eSCM</a:t>
            </a:r>
            <a:r>
              <a:rPr lang="en-US" sz="1600" spc="-30" dirty="0">
                <a:latin typeface="+mj-lt"/>
                <a:cs typeface="Trebuchet MS"/>
              </a:rPr>
              <a:t> (</a:t>
            </a:r>
            <a:r>
              <a:rPr lang="en-US" sz="1600" spc="-30" dirty="0" err="1">
                <a:latin typeface="+mj-lt"/>
                <a:cs typeface="Trebuchet MS"/>
              </a:rPr>
              <a:t>eproc</a:t>
            </a:r>
            <a:r>
              <a:rPr lang="en-US" sz="1600" spc="-30" dirty="0">
                <a:latin typeface="+mj-lt"/>
                <a:cs typeface="Trebuchet MS"/>
              </a:rPr>
              <a:t>), </a:t>
            </a:r>
            <a:r>
              <a:rPr lang="en-US" sz="1600" spc="-30" dirty="0" err="1">
                <a:latin typeface="+mj-lt"/>
                <a:cs typeface="Trebuchet MS"/>
              </a:rPr>
              <a:t>jika</a:t>
            </a:r>
            <a:r>
              <a:rPr lang="en-US" sz="1600" spc="-30" dirty="0">
                <a:latin typeface="+mj-lt"/>
                <a:cs typeface="Trebuchet MS"/>
              </a:rPr>
              <a:t> </a:t>
            </a:r>
            <a:r>
              <a:rPr lang="en-US" sz="1600" spc="-30" dirty="0" err="1">
                <a:latin typeface="+mj-lt"/>
                <a:cs typeface="Trebuchet MS"/>
              </a:rPr>
              <a:t>keduanya</a:t>
            </a:r>
            <a:r>
              <a:rPr lang="en-US" sz="1600" spc="-30" dirty="0">
                <a:latin typeface="+mj-lt"/>
                <a:cs typeface="Trebuchet MS"/>
              </a:rPr>
              <a:t> </a:t>
            </a:r>
            <a:r>
              <a:rPr lang="en-US" sz="1600" spc="-30" dirty="0" err="1">
                <a:latin typeface="+mj-lt"/>
                <a:cs typeface="Trebuchet MS"/>
              </a:rPr>
              <a:t>atau</a:t>
            </a:r>
            <a:r>
              <a:rPr lang="en-US" sz="1600" spc="-30" dirty="0">
                <a:latin typeface="+mj-lt"/>
                <a:cs typeface="Trebuchet MS"/>
              </a:rPr>
              <a:t> salah </a:t>
            </a:r>
            <a:r>
              <a:rPr lang="en-US" sz="1600" spc="-30" dirty="0" err="1">
                <a:latin typeface="+mj-lt"/>
                <a:cs typeface="Trebuchet MS"/>
              </a:rPr>
              <a:t>satunya</a:t>
            </a:r>
            <a:r>
              <a:rPr lang="en-US" sz="1600" spc="-30" dirty="0">
                <a:latin typeface="+mj-lt"/>
                <a:cs typeface="Trebuchet MS"/>
              </a:rPr>
              <a:t> </a:t>
            </a:r>
            <a:r>
              <a:rPr lang="en-US" sz="1600" spc="-30" dirty="0" err="1">
                <a:latin typeface="+mj-lt"/>
                <a:cs typeface="Trebuchet MS"/>
              </a:rPr>
              <a:t>tidak</a:t>
            </a:r>
            <a:r>
              <a:rPr lang="en-US" sz="1600" spc="-30" dirty="0">
                <a:latin typeface="+mj-lt"/>
                <a:cs typeface="Trebuchet MS"/>
              </a:rPr>
              <a:t> </a:t>
            </a:r>
            <a:r>
              <a:rPr lang="en-US" sz="1600" spc="-30" dirty="0" err="1">
                <a:latin typeface="+mj-lt"/>
                <a:cs typeface="Trebuchet MS"/>
              </a:rPr>
              <a:t>ada</a:t>
            </a:r>
            <a:r>
              <a:rPr lang="en-US" sz="1600" spc="-30" dirty="0">
                <a:latin typeface="+mj-lt"/>
                <a:cs typeface="Trebuchet MS"/>
              </a:rPr>
              <a:t> </a:t>
            </a:r>
            <a:r>
              <a:rPr lang="en-US" sz="1600" spc="-30" dirty="0" err="1">
                <a:latin typeface="+mj-lt"/>
                <a:cs typeface="Trebuchet MS"/>
              </a:rPr>
              <a:t>maka</a:t>
            </a:r>
            <a:r>
              <a:rPr lang="en-US" sz="1600" spc="-30" dirty="0">
                <a:latin typeface="+mj-lt"/>
                <a:cs typeface="Trebuchet MS"/>
              </a:rPr>
              <a:t> </a:t>
            </a:r>
            <a:r>
              <a:rPr lang="en-US" sz="1600" spc="-30" dirty="0" err="1">
                <a:latin typeface="+mj-lt"/>
                <a:cs typeface="Trebuchet MS"/>
              </a:rPr>
              <a:t>dinyatakan</a:t>
            </a:r>
            <a:r>
              <a:rPr lang="en-US" sz="1600" spc="-30" dirty="0">
                <a:latin typeface="+mj-lt"/>
                <a:cs typeface="Trebuchet MS"/>
              </a:rPr>
              <a:t> GUGUR.</a:t>
            </a:r>
          </a:p>
          <a:p>
            <a:pPr marL="372745" marR="946150" indent="-342900" algn="just" defTabSz="1049338">
              <a:lnSpc>
                <a:spcPct val="100000"/>
              </a:lnSpc>
              <a:spcBef>
                <a:spcPts val="100"/>
              </a:spcBef>
              <a:buFont typeface="+mj-lt"/>
              <a:buAutoNum type="arabicPeriod" startAt="2"/>
              <a:tabLst>
                <a:tab pos="8405813" algn="l"/>
                <a:tab pos="8577263" algn="l"/>
              </a:tabLst>
            </a:pPr>
            <a:r>
              <a:rPr lang="en-US" sz="1600" spc="-30" dirty="0">
                <a:latin typeface="+mj-lt"/>
                <a:cs typeface="Trebuchet MS"/>
              </a:rPr>
              <a:t>Alamat email pengiriman dokumen penawaran (Administrasi, Teknis, Harga dan Bid Bond):</a:t>
            </a:r>
          </a:p>
          <a:p>
            <a:pPr marL="355600" lvl="1" algn="just">
              <a:spcAft>
                <a:spcPts val="600"/>
              </a:spcAft>
              <a:tabLst>
                <a:tab pos="658813" algn="l"/>
              </a:tabLst>
            </a:pPr>
            <a:r>
              <a:rPr lang="sv-SE" sz="1600" spc="-20" dirty="0">
                <a:latin typeface="+mj-lt"/>
                <a:cs typeface="Trebuchet MS"/>
              </a:rPr>
              <a:t>Email to : (</a:t>
            </a:r>
            <a:r>
              <a:rPr lang="sv-SE" sz="1600" spc="-20" dirty="0">
                <a:latin typeface="+mj-lt"/>
                <a:cs typeface="Trebuchet MS"/>
                <a:hlinkClick r:id="rId2"/>
              </a:rPr>
              <a:t>budhi.</a:t>
            </a:r>
            <a:r>
              <a:rPr lang="sv-SE" sz="1600" spc="-20" dirty="0">
                <a:latin typeface="+mj-lt"/>
                <a:cs typeface="Trebuchet MS"/>
              </a:rPr>
              <a:t>indharto</a:t>
            </a:r>
            <a:r>
              <a:rPr lang="sv-SE" sz="1600" spc="-20" dirty="0">
                <a:latin typeface="+mj-lt"/>
                <a:cs typeface="Trebuchet MS"/>
                <a:hlinkClick r:id="rId2"/>
              </a:rPr>
              <a:t>@antam.com</a:t>
            </a:r>
            <a:r>
              <a:rPr lang="sv-SE" sz="1600" spc="-20" dirty="0">
                <a:latin typeface="+mj-lt"/>
                <a:cs typeface="Trebuchet MS"/>
              </a:rPr>
              <a:t>) CC : </a:t>
            </a:r>
            <a:r>
              <a:rPr lang="sv-SE" sz="1600" spc="-20" dirty="0">
                <a:latin typeface="+mj-lt"/>
                <a:cs typeface="Trebuchet MS"/>
                <a:hlinkClick r:id="rId3"/>
              </a:rPr>
              <a:t>Luthfi.afandi@antam.com</a:t>
            </a:r>
            <a:r>
              <a:rPr lang="sv-SE" sz="1600" spc="-20" dirty="0">
                <a:latin typeface="+mj-lt"/>
                <a:cs typeface="Trebuchet MS"/>
              </a:rPr>
              <a:t> &amp; </a:t>
            </a:r>
            <a:r>
              <a:rPr lang="sv-SE" sz="1600" spc="-20" dirty="0">
                <a:solidFill>
                  <a:prstClr val="black"/>
                </a:solidFill>
                <a:latin typeface="Calibri Light" panose="020F0302020204030204"/>
                <a:cs typeface="Trebuchet MS"/>
                <a:hlinkClick r:id="rId2"/>
              </a:rPr>
              <a:t>Bentra.anggono</a:t>
            </a:r>
            <a:r>
              <a:rPr lang="sv-SE" sz="1600" spc="-20" dirty="0">
                <a:latin typeface="+mj-lt"/>
                <a:cs typeface="Trebuchet MS"/>
                <a:hlinkClick r:id="rId2"/>
              </a:rPr>
              <a:t>@antam.com</a:t>
            </a:r>
            <a:endParaRPr lang="sv-SE" sz="1600" spc="-20" dirty="0">
              <a:latin typeface="+mj-lt"/>
              <a:cs typeface="Trebuchet MS"/>
            </a:endParaRPr>
          </a:p>
          <a:p>
            <a:pPr marL="372745" marR="946150" indent="-342900" algn="just" defTabSz="1049338">
              <a:lnSpc>
                <a:spcPct val="100000"/>
              </a:lnSpc>
              <a:spcBef>
                <a:spcPts val="100"/>
              </a:spcBef>
              <a:buFont typeface="+mj-lt"/>
              <a:buAutoNum type="arabicPeriod" startAt="4"/>
              <a:tabLst>
                <a:tab pos="8405813" algn="l"/>
                <a:tab pos="8577263" algn="l"/>
              </a:tabLst>
            </a:pPr>
            <a:r>
              <a:rPr lang="en-US" sz="1600" spc="-30" dirty="0" err="1">
                <a:latin typeface="+mj-lt"/>
                <a:cs typeface="Trebuchet MS"/>
              </a:rPr>
              <a:t>Pembukaaan</a:t>
            </a:r>
            <a:r>
              <a:rPr lang="en-US" sz="1600" spc="-30" dirty="0">
                <a:latin typeface="+mj-lt"/>
                <a:cs typeface="Trebuchet MS"/>
              </a:rPr>
              <a:t> </a:t>
            </a:r>
            <a:r>
              <a:rPr lang="en-US" sz="1600" spc="-30" dirty="0" err="1">
                <a:latin typeface="+mj-lt"/>
                <a:cs typeface="Trebuchet MS"/>
              </a:rPr>
              <a:t>Pelelangan</a:t>
            </a:r>
            <a:r>
              <a:rPr lang="en-US" sz="1600" spc="-30" dirty="0">
                <a:latin typeface="+mj-lt"/>
                <a:cs typeface="Trebuchet MS"/>
              </a:rPr>
              <a:t> atau batas waktu pengiriman penawaran adalah </a:t>
            </a:r>
            <a:r>
              <a:rPr lang="en-US" sz="1600" spc="-30" dirty="0" err="1">
                <a:latin typeface="+mj-lt"/>
                <a:cs typeface="Trebuchet MS"/>
              </a:rPr>
              <a:t>tanggal</a:t>
            </a:r>
            <a:r>
              <a:rPr lang="en-US" sz="1600" spc="-30" dirty="0">
                <a:latin typeface="+mj-lt"/>
                <a:cs typeface="Trebuchet MS"/>
              </a:rPr>
              <a:t> </a:t>
            </a:r>
            <a:r>
              <a:rPr lang="fi-FI" sz="1600" dirty="0"/>
              <a:t>02-06-2023 pukul 14.00</a:t>
            </a:r>
            <a:r>
              <a:rPr lang="en-US" sz="1600" b="1" spc="-30" dirty="0">
                <a:latin typeface="+mj-lt"/>
                <a:cs typeface="Trebuchet MS"/>
              </a:rPr>
              <a:t>, </a:t>
            </a:r>
            <a:r>
              <a:rPr lang="en-US" sz="1600" spc="-60" dirty="0">
                <a:latin typeface="+mj-lt"/>
                <a:cs typeface="Trebuchet MS"/>
              </a:rPr>
              <a:t>.</a:t>
            </a:r>
          </a:p>
        </p:txBody>
      </p:sp>
    </p:spTree>
    <p:extLst>
      <p:ext uri="{BB962C8B-B14F-4D97-AF65-F5344CB8AC3E}">
        <p14:creationId xmlns:p14="http://schemas.microsoft.com/office/powerpoint/2010/main" val="3127048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21362" y="216514"/>
            <a:ext cx="9349275" cy="717226"/>
          </a:xfrm>
          <a:noFill/>
        </p:spPr>
        <p:txBody>
          <a:bodyPr>
            <a:normAutofit/>
          </a:bodyPr>
          <a:lstStyle/>
          <a:p>
            <a:r>
              <a:rPr lang="en-US" sz="3600" dirty="0">
                <a:latin typeface="+mn-lt"/>
              </a:rPr>
              <a:t>KETENTUAN UMUM LAINNYA</a:t>
            </a:r>
          </a:p>
        </p:txBody>
      </p:sp>
      <p:sp>
        <p:nvSpPr>
          <p:cNvPr id="12" name="Slide Number Placeholder 11"/>
          <p:cNvSpPr>
            <a:spLocks noGrp="1"/>
          </p:cNvSpPr>
          <p:nvPr>
            <p:ph type="sldNum" sz="quarter" idx="12"/>
          </p:nvPr>
        </p:nvSpPr>
        <p:spPr>
          <a:xfrm>
            <a:off x="8514805" y="6289860"/>
            <a:ext cx="2743200" cy="365125"/>
          </a:xfrm>
        </p:spPr>
        <p:txBody>
          <a:bodyPr/>
          <a:lstStyle/>
          <a:p>
            <a:fld id="{9646145E-3F68-4645-B6A8-E9886B0E8FFF}" type="slidenum">
              <a:rPr lang="en-US" b="1" smtClean="0">
                <a:solidFill>
                  <a:schemeClr val="tx1"/>
                </a:solidFill>
              </a:rPr>
              <a:t>8</a:t>
            </a:fld>
            <a:endParaRPr lang="en-US" b="1" dirty="0">
              <a:solidFill>
                <a:schemeClr val="tx1"/>
              </a:solidFill>
            </a:endParaRPr>
          </a:p>
        </p:txBody>
      </p:sp>
      <p:sp>
        <p:nvSpPr>
          <p:cNvPr id="7" name="object 21"/>
          <p:cNvSpPr txBox="1"/>
          <p:nvPr/>
        </p:nvSpPr>
        <p:spPr>
          <a:xfrm>
            <a:off x="744620" y="769875"/>
            <a:ext cx="11447380" cy="569386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vert="horz" wrap="square" lIns="0" tIns="12700" rIns="0" bIns="0" rtlCol="0">
            <a:spAutoFit/>
          </a:bodyPr>
          <a:lstStyle/>
          <a:p>
            <a:pPr marL="372745" marR="946150" indent="-342900" algn="just" defTabSz="1049338">
              <a:lnSpc>
                <a:spcPct val="100000"/>
              </a:lnSpc>
              <a:spcAft>
                <a:spcPts val="600"/>
              </a:spcAft>
              <a:buFont typeface="+mj-lt"/>
              <a:buAutoNum type="arabicPeriod"/>
              <a:tabLst>
                <a:tab pos="8405813" algn="l"/>
                <a:tab pos="8577263" algn="l"/>
              </a:tabLst>
            </a:pPr>
            <a:r>
              <a:rPr lang="en-US" sz="1600" spc="-30" dirty="0">
                <a:latin typeface="+mj-lt"/>
                <a:cs typeface="Trebuchet MS"/>
              </a:rPr>
              <a:t>Mitra </a:t>
            </a:r>
            <a:r>
              <a:rPr lang="en-US" sz="1600" spc="-30" dirty="0" err="1">
                <a:latin typeface="+mj-lt"/>
                <a:cs typeface="Trebuchet MS"/>
              </a:rPr>
              <a:t>Kerja</a:t>
            </a:r>
            <a:r>
              <a:rPr lang="en-US" sz="1600" spc="-30" dirty="0">
                <a:latin typeface="+mj-lt"/>
                <a:cs typeface="Trebuchet MS"/>
              </a:rPr>
              <a:t> </a:t>
            </a:r>
            <a:r>
              <a:rPr lang="en-US" sz="1600" spc="-30" dirty="0" err="1">
                <a:latin typeface="+mj-lt"/>
                <a:cs typeface="Trebuchet MS"/>
              </a:rPr>
              <a:t>wajib</a:t>
            </a:r>
            <a:r>
              <a:rPr lang="en-US" sz="1600" spc="-30" dirty="0">
                <a:latin typeface="+mj-lt"/>
                <a:cs typeface="Trebuchet MS"/>
              </a:rPr>
              <a:t> </a:t>
            </a:r>
            <a:r>
              <a:rPr lang="en-US" sz="1600" spc="-30" dirty="0" err="1">
                <a:latin typeface="+mj-lt"/>
                <a:cs typeface="Trebuchet MS"/>
              </a:rPr>
              <a:t>bertanggung</a:t>
            </a:r>
            <a:r>
              <a:rPr lang="en-US" sz="1600" spc="-30" dirty="0">
                <a:latin typeface="+mj-lt"/>
                <a:cs typeface="Trebuchet MS"/>
              </a:rPr>
              <a:t> </a:t>
            </a:r>
            <a:r>
              <a:rPr lang="en-US" sz="1600" spc="-30" dirty="0" err="1">
                <a:latin typeface="+mj-lt"/>
                <a:cs typeface="Trebuchet MS"/>
              </a:rPr>
              <a:t>jawab</a:t>
            </a:r>
            <a:r>
              <a:rPr lang="en-US" sz="1600" spc="-30" dirty="0">
                <a:latin typeface="+mj-lt"/>
                <a:cs typeface="Trebuchet MS"/>
              </a:rPr>
              <a:t> </a:t>
            </a:r>
            <a:r>
              <a:rPr lang="en-US" sz="1600" spc="-30" dirty="0" err="1">
                <a:latin typeface="+mj-lt"/>
                <a:cs typeface="Trebuchet MS"/>
              </a:rPr>
              <a:t>terhadap</a:t>
            </a:r>
            <a:r>
              <a:rPr lang="en-US" sz="1600" spc="-30" dirty="0">
                <a:latin typeface="+mj-lt"/>
                <a:cs typeface="Trebuchet MS"/>
              </a:rPr>
              <a:t> </a:t>
            </a:r>
            <a:r>
              <a:rPr lang="en-US" sz="1600" spc="-30" dirty="0" err="1">
                <a:latin typeface="+mj-lt"/>
                <a:cs typeface="Trebuchet MS"/>
              </a:rPr>
              <a:t>penawaran</a:t>
            </a:r>
            <a:r>
              <a:rPr lang="en-US" sz="1600" spc="-30" dirty="0">
                <a:latin typeface="+mj-lt"/>
                <a:cs typeface="Trebuchet MS"/>
              </a:rPr>
              <a:t> </a:t>
            </a:r>
            <a:r>
              <a:rPr lang="en-US" sz="1600" spc="-30" dirty="0" err="1">
                <a:latin typeface="+mj-lt"/>
                <a:cs typeface="Trebuchet MS"/>
              </a:rPr>
              <a:t>harga</a:t>
            </a:r>
            <a:r>
              <a:rPr lang="en-US" sz="1600" spc="-30" dirty="0">
                <a:latin typeface="+mj-lt"/>
                <a:cs typeface="Trebuchet MS"/>
              </a:rPr>
              <a:t> yang </a:t>
            </a:r>
            <a:r>
              <a:rPr lang="en-US" sz="1600" spc="-30" dirty="0" err="1">
                <a:latin typeface="+mj-lt"/>
                <a:cs typeface="Trebuchet MS"/>
              </a:rPr>
              <a:t>dimasukkan</a:t>
            </a:r>
            <a:r>
              <a:rPr lang="en-US" sz="1600" spc="-30" dirty="0">
                <a:latin typeface="+mj-lt"/>
                <a:cs typeface="Trebuchet MS"/>
              </a:rPr>
              <a:t> </a:t>
            </a:r>
            <a:r>
              <a:rPr lang="en-US" sz="1600" spc="-30" dirty="0" err="1">
                <a:latin typeface="+mj-lt"/>
                <a:cs typeface="Trebuchet MS"/>
              </a:rPr>
              <a:t>ke</a:t>
            </a:r>
            <a:r>
              <a:rPr lang="en-US" sz="1600" spc="-30" dirty="0">
                <a:latin typeface="+mj-lt"/>
                <a:cs typeface="Trebuchet MS"/>
              </a:rPr>
              <a:t> </a:t>
            </a:r>
            <a:r>
              <a:rPr lang="en-US" sz="1600" spc="-30" dirty="0" err="1">
                <a:latin typeface="+mj-lt"/>
                <a:cs typeface="Trebuchet MS"/>
              </a:rPr>
              <a:t>dalam</a:t>
            </a:r>
            <a:r>
              <a:rPr lang="en-US" sz="1600" spc="-30" dirty="0">
                <a:latin typeface="+mj-lt"/>
                <a:cs typeface="Trebuchet MS"/>
              </a:rPr>
              <a:t> </a:t>
            </a:r>
            <a:r>
              <a:rPr lang="en-US" sz="1600" spc="-30" dirty="0" err="1">
                <a:latin typeface="+mj-lt"/>
                <a:cs typeface="Trebuchet MS"/>
              </a:rPr>
              <a:t>Eproc</a:t>
            </a:r>
            <a:r>
              <a:rPr lang="en-US" sz="1600" spc="-30" dirty="0">
                <a:latin typeface="+mj-lt"/>
                <a:cs typeface="Trebuchet MS"/>
              </a:rPr>
              <a:t>. </a:t>
            </a:r>
          </a:p>
          <a:p>
            <a:pPr marL="372745" marR="946150" indent="-342900" algn="just" defTabSz="1049338">
              <a:lnSpc>
                <a:spcPct val="100000"/>
              </a:lnSpc>
              <a:spcAft>
                <a:spcPts val="600"/>
              </a:spcAft>
              <a:buFont typeface="+mj-lt"/>
              <a:buAutoNum type="arabicPeriod"/>
              <a:tabLst>
                <a:tab pos="8405813" algn="l"/>
                <a:tab pos="8577263" algn="l"/>
              </a:tabLst>
            </a:pPr>
            <a:r>
              <a:rPr lang="en-US" sz="1600" spc="-30" dirty="0" err="1">
                <a:latin typeface="+mj-lt"/>
                <a:cs typeface="Trebuchet MS"/>
              </a:rPr>
              <a:t>Apabila</a:t>
            </a:r>
            <a:r>
              <a:rPr lang="en-US" sz="1600" spc="-30" dirty="0">
                <a:latin typeface="+mj-lt"/>
                <a:cs typeface="Trebuchet MS"/>
              </a:rPr>
              <a:t> </a:t>
            </a:r>
            <a:r>
              <a:rPr lang="en-US" sz="1600" spc="-30" dirty="0" err="1">
                <a:latin typeface="+mj-lt"/>
                <a:cs typeface="Trebuchet MS"/>
              </a:rPr>
              <a:t>ada</a:t>
            </a:r>
            <a:r>
              <a:rPr lang="en-US" sz="1600" spc="-30" dirty="0">
                <a:latin typeface="+mj-lt"/>
                <a:cs typeface="Trebuchet MS"/>
              </a:rPr>
              <a:t> </a:t>
            </a:r>
            <a:r>
              <a:rPr lang="en-US" sz="1600" spc="-30" dirty="0" err="1">
                <a:latin typeface="+mj-lt"/>
                <a:cs typeface="Trebuchet MS"/>
              </a:rPr>
              <a:t>oknum</a:t>
            </a:r>
            <a:r>
              <a:rPr lang="en-US" sz="1600" spc="-30" dirty="0">
                <a:latin typeface="+mj-lt"/>
                <a:cs typeface="Trebuchet MS"/>
              </a:rPr>
              <a:t> yang </a:t>
            </a:r>
            <a:r>
              <a:rPr lang="en-US" sz="1600" spc="-30" dirty="0" err="1">
                <a:latin typeface="+mj-lt"/>
                <a:cs typeface="Trebuchet MS"/>
              </a:rPr>
              <a:t>tidak</a:t>
            </a:r>
            <a:r>
              <a:rPr lang="en-US" sz="1600" spc="-30" dirty="0">
                <a:latin typeface="+mj-lt"/>
                <a:cs typeface="Trebuchet MS"/>
              </a:rPr>
              <a:t> </a:t>
            </a:r>
            <a:r>
              <a:rPr lang="en-US" sz="1600" spc="-30" dirty="0" err="1">
                <a:latin typeface="+mj-lt"/>
                <a:cs typeface="Trebuchet MS"/>
              </a:rPr>
              <a:t>bertanggung</a:t>
            </a:r>
            <a:r>
              <a:rPr lang="en-US" sz="1600" spc="-30" dirty="0">
                <a:latin typeface="+mj-lt"/>
                <a:cs typeface="Trebuchet MS"/>
              </a:rPr>
              <a:t> </a:t>
            </a:r>
            <a:r>
              <a:rPr lang="en-US" sz="1600" spc="-30" dirty="0" err="1">
                <a:latin typeface="+mj-lt"/>
                <a:cs typeface="Trebuchet MS"/>
              </a:rPr>
              <a:t>jawab</a:t>
            </a:r>
            <a:r>
              <a:rPr lang="en-US" sz="1600" spc="-30" dirty="0">
                <a:latin typeface="+mj-lt"/>
                <a:cs typeface="Trebuchet MS"/>
              </a:rPr>
              <a:t> </a:t>
            </a:r>
            <a:r>
              <a:rPr lang="en-US" sz="1600" spc="-30" dirty="0" err="1">
                <a:latin typeface="+mj-lt"/>
                <a:cs typeface="Trebuchet MS"/>
              </a:rPr>
              <a:t>mengatasnamakan</a:t>
            </a:r>
            <a:r>
              <a:rPr lang="en-US" sz="1600" spc="-30" dirty="0">
                <a:latin typeface="+mj-lt"/>
                <a:cs typeface="Trebuchet MS"/>
              </a:rPr>
              <a:t> </a:t>
            </a:r>
            <a:r>
              <a:rPr lang="en-US" sz="1600" spc="-30" dirty="0" err="1">
                <a:latin typeface="+mj-lt"/>
                <a:cs typeface="Trebuchet MS"/>
              </a:rPr>
              <a:t>Pejabat</a:t>
            </a:r>
            <a:r>
              <a:rPr lang="en-US" sz="1600" spc="-30" dirty="0">
                <a:latin typeface="+mj-lt"/>
                <a:cs typeface="Trebuchet MS"/>
              </a:rPr>
              <a:t> PT </a:t>
            </a:r>
            <a:r>
              <a:rPr lang="en-US" sz="1600" spc="-30" dirty="0" err="1">
                <a:latin typeface="+mj-lt"/>
                <a:cs typeface="Trebuchet MS"/>
              </a:rPr>
              <a:t>Antam</a:t>
            </a:r>
            <a:r>
              <a:rPr lang="en-US" sz="1600" spc="-30" dirty="0">
                <a:latin typeface="+mj-lt"/>
                <a:cs typeface="Trebuchet MS"/>
              </a:rPr>
              <a:t> </a:t>
            </a:r>
            <a:r>
              <a:rPr lang="en-US" sz="1600" spc="-30" dirty="0" err="1">
                <a:latin typeface="+mj-lt"/>
                <a:cs typeface="Trebuchet MS"/>
              </a:rPr>
              <a:t>Tbk</a:t>
            </a:r>
            <a:r>
              <a:rPr lang="en-US" sz="1600" spc="-30" dirty="0">
                <a:latin typeface="+mj-lt"/>
                <a:cs typeface="Trebuchet MS"/>
              </a:rPr>
              <a:t>, </a:t>
            </a:r>
            <a:r>
              <a:rPr lang="en-US" sz="1600" spc="-30" dirty="0" err="1">
                <a:latin typeface="+mj-lt"/>
                <a:cs typeface="Trebuchet MS"/>
              </a:rPr>
              <a:t>terkait</a:t>
            </a:r>
            <a:r>
              <a:rPr lang="en-US" sz="1600" spc="-30" dirty="0">
                <a:latin typeface="+mj-lt"/>
                <a:cs typeface="Trebuchet MS"/>
              </a:rPr>
              <a:t> proses </a:t>
            </a:r>
            <a:r>
              <a:rPr lang="en-US" sz="1600" spc="-30" dirty="0" err="1">
                <a:latin typeface="+mj-lt"/>
                <a:cs typeface="Trebuchet MS"/>
              </a:rPr>
              <a:t>pengadaan</a:t>
            </a:r>
            <a:r>
              <a:rPr lang="en-US" sz="1600" spc="-30" dirty="0">
                <a:latin typeface="+mj-lt"/>
                <a:cs typeface="Trebuchet MS"/>
              </a:rPr>
              <a:t> </a:t>
            </a:r>
            <a:r>
              <a:rPr lang="en-US" sz="1600" spc="-30" dirty="0" err="1">
                <a:latin typeface="+mj-lt"/>
                <a:cs typeface="Trebuchet MS"/>
              </a:rPr>
              <a:t>mohon</a:t>
            </a:r>
            <a:r>
              <a:rPr lang="en-US" sz="1600" spc="-30" dirty="0">
                <a:latin typeface="+mj-lt"/>
                <a:cs typeface="Trebuchet MS"/>
              </a:rPr>
              <a:t> </a:t>
            </a:r>
            <a:r>
              <a:rPr lang="en-US" sz="1600" spc="-30" dirty="0" err="1">
                <a:latin typeface="+mj-lt"/>
                <a:cs typeface="Trebuchet MS"/>
              </a:rPr>
              <a:t>untuk</a:t>
            </a:r>
            <a:r>
              <a:rPr lang="en-US" sz="1600" spc="-30" dirty="0">
                <a:latin typeface="+mj-lt"/>
                <a:cs typeface="Trebuchet MS"/>
              </a:rPr>
              <a:t> </a:t>
            </a:r>
            <a:r>
              <a:rPr lang="en-US" sz="1600" spc="-30" dirty="0" err="1">
                <a:latin typeface="+mj-lt"/>
                <a:cs typeface="Trebuchet MS"/>
              </a:rPr>
              <a:t>diabaikan</a:t>
            </a:r>
            <a:r>
              <a:rPr lang="en-US" sz="1600" spc="-30" dirty="0">
                <a:latin typeface="+mj-lt"/>
                <a:cs typeface="Trebuchet MS"/>
              </a:rPr>
              <a:t> dan </a:t>
            </a:r>
            <a:r>
              <a:rPr lang="en-US" sz="1600" spc="-30" dirty="0" err="1">
                <a:latin typeface="+mj-lt"/>
                <a:cs typeface="Trebuchet MS"/>
              </a:rPr>
              <a:t>segera</a:t>
            </a:r>
            <a:r>
              <a:rPr lang="en-US" sz="1600" spc="-30" dirty="0">
                <a:latin typeface="+mj-lt"/>
                <a:cs typeface="Trebuchet MS"/>
              </a:rPr>
              <a:t> </a:t>
            </a:r>
            <a:r>
              <a:rPr lang="en-US" sz="1600" spc="-30" dirty="0" err="1">
                <a:latin typeface="+mj-lt"/>
                <a:cs typeface="Trebuchet MS"/>
              </a:rPr>
              <a:t>diinformasikan</a:t>
            </a:r>
            <a:r>
              <a:rPr lang="en-US" sz="1600" spc="-30" dirty="0">
                <a:latin typeface="+mj-lt"/>
                <a:cs typeface="Trebuchet MS"/>
              </a:rPr>
              <a:t> </a:t>
            </a:r>
            <a:r>
              <a:rPr lang="en-US" sz="1600" spc="-30" dirty="0" err="1">
                <a:latin typeface="+mj-lt"/>
                <a:cs typeface="Trebuchet MS"/>
              </a:rPr>
              <a:t>ke</a:t>
            </a:r>
            <a:r>
              <a:rPr lang="en-US" sz="1600" spc="-30" dirty="0">
                <a:latin typeface="+mj-lt"/>
                <a:cs typeface="Trebuchet MS"/>
              </a:rPr>
              <a:t> PT </a:t>
            </a:r>
            <a:r>
              <a:rPr lang="en-US" sz="1600" spc="-30" dirty="0" err="1">
                <a:latin typeface="+mj-lt"/>
                <a:cs typeface="Trebuchet MS"/>
              </a:rPr>
              <a:t>Antam</a:t>
            </a:r>
            <a:r>
              <a:rPr lang="en-US" sz="1600" spc="-30" dirty="0">
                <a:latin typeface="+mj-lt"/>
                <a:cs typeface="Trebuchet MS"/>
              </a:rPr>
              <a:t> </a:t>
            </a:r>
            <a:r>
              <a:rPr lang="en-US" sz="1600" spc="-30" dirty="0" err="1">
                <a:latin typeface="+mj-lt"/>
                <a:cs typeface="Trebuchet MS"/>
              </a:rPr>
              <a:t>Tbk</a:t>
            </a:r>
            <a:r>
              <a:rPr lang="en-US" sz="1600" spc="-30" dirty="0">
                <a:latin typeface="+mj-lt"/>
                <a:cs typeface="Trebuchet MS"/>
              </a:rPr>
              <a:t> KP/Unit.</a:t>
            </a:r>
          </a:p>
          <a:p>
            <a:pPr marL="372745" marR="946150" indent="-342900" algn="just" defTabSz="1049338">
              <a:lnSpc>
                <a:spcPct val="100000"/>
              </a:lnSpc>
              <a:spcAft>
                <a:spcPts val="600"/>
              </a:spcAft>
              <a:buFont typeface="+mj-lt"/>
              <a:buAutoNum type="arabicPeriod"/>
              <a:tabLst>
                <a:tab pos="8405813" algn="l"/>
                <a:tab pos="8577263" algn="l"/>
              </a:tabLst>
            </a:pPr>
            <a:r>
              <a:rPr lang="en-US" sz="1600" spc="-30" dirty="0">
                <a:latin typeface="+mj-lt"/>
                <a:cs typeface="Trebuchet MS"/>
              </a:rPr>
              <a:t>Lampiran Dokumen penawaran dikirimkan </a:t>
            </a:r>
            <a:r>
              <a:rPr lang="en-US" sz="1600" spc="-30" dirty="0" err="1">
                <a:latin typeface="+mj-lt"/>
                <a:cs typeface="Trebuchet MS"/>
              </a:rPr>
              <a:t>bersamaan</a:t>
            </a:r>
            <a:r>
              <a:rPr lang="en-US" sz="1600" spc="-30" dirty="0">
                <a:latin typeface="+mj-lt"/>
                <a:cs typeface="Trebuchet MS"/>
              </a:rPr>
              <a:t> dengan penawaran sebelum Pembukaan lelang.</a:t>
            </a:r>
          </a:p>
          <a:p>
            <a:pPr marL="372745" marR="946150" indent="-342900" algn="just" defTabSz="1049338">
              <a:lnSpc>
                <a:spcPct val="100000"/>
              </a:lnSpc>
              <a:spcAft>
                <a:spcPts val="600"/>
              </a:spcAft>
              <a:buFont typeface="+mj-lt"/>
              <a:buAutoNum type="arabicPeriod"/>
              <a:tabLst>
                <a:tab pos="8405813" algn="l"/>
                <a:tab pos="8577263" algn="l"/>
              </a:tabLst>
            </a:pPr>
            <a:r>
              <a:rPr lang="en-US" sz="1600" spc="-30" dirty="0" err="1">
                <a:latin typeface="+mj-lt"/>
                <a:cs typeface="Trebuchet MS"/>
              </a:rPr>
              <a:t>Peringkat</a:t>
            </a:r>
            <a:r>
              <a:rPr lang="en-US" sz="1600" spc="-30" dirty="0">
                <a:latin typeface="+mj-lt"/>
                <a:cs typeface="Trebuchet MS"/>
              </a:rPr>
              <a:t> </a:t>
            </a:r>
            <a:r>
              <a:rPr lang="en-US" sz="1600" spc="-30" dirty="0" err="1">
                <a:latin typeface="+mj-lt"/>
                <a:cs typeface="Trebuchet MS"/>
              </a:rPr>
              <a:t>atau</a:t>
            </a:r>
            <a:r>
              <a:rPr lang="en-US" sz="1600" spc="-30" dirty="0">
                <a:latin typeface="+mj-lt"/>
                <a:cs typeface="Trebuchet MS"/>
              </a:rPr>
              <a:t> </a:t>
            </a:r>
            <a:r>
              <a:rPr lang="en-US" sz="1600" spc="-30" dirty="0" err="1">
                <a:latin typeface="+mj-lt"/>
                <a:cs typeface="Trebuchet MS"/>
              </a:rPr>
              <a:t>rangking</a:t>
            </a:r>
            <a:r>
              <a:rPr lang="en-US" sz="1600" spc="-30" dirty="0">
                <a:latin typeface="+mj-lt"/>
                <a:cs typeface="Trebuchet MS"/>
              </a:rPr>
              <a:t> </a:t>
            </a:r>
            <a:r>
              <a:rPr lang="en-US" sz="1600" spc="-30" dirty="0" err="1">
                <a:latin typeface="+mj-lt"/>
                <a:cs typeface="Trebuchet MS"/>
              </a:rPr>
              <a:t>atau</a:t>
            </a:r>
            <a:r>
              <a:rPr lang="en-US" sz="1600" spc="-30" dirty="0">
                <a:latin typeface="+mj-lt"/>
                <a:cs typeface="Trebuchet MS"/>
              </a:rPr>
              <a:t> </a:t>
            </a:r>
            <a:r>
              <a:rPr lang="en-US" sz="1600" spc="-30" dirty="0" err="1">
                <a:latin typeface="+mj-lt"/>
                <a:cs typeface="Trebuchet MS"/>
              </a:rPr>
              <a:t>calon</a:t>
            </a:r>
            <a:r>
              <a:rPr lang="en-US" sz="1600" spc="-30" dirty="0">
                <a:latin typeface="+mj-lt"/>
                <a:cs typeface="Trebuchet MS"/>
              </a:rPr>
              <a:t> </a:t>
            </a:r>
            <a:r>
              <a:rPr lang="en-US" sz="1600" spc="-30" dirty="0" err="1">
                <a:latin typeface="+mj-lt"/>
                <a:cs typeface="Trebuchet MS"/>
              </a:rPr>
              <a:t>pemenang</a:t>
            </a:r>
            <a:r>
              <a:rPr lang="en-US" sz="1600" spc="-30" dirty="0">
                <a:latin typeface="+mj-lt"/>
                <a:cs typeface="Trebuchet MS"/>
              </a:rPr>
              <a:t> </a:t>
            </a:r>
            <a:r>
              <a:rPr lang="en-US" sz="1600" spc="-30" dirty="0" err="1">
                <a:latin typeface="+mj-lt"/>
                <a:cs typeface="Trebuchet MS"/>
              </a:rPr>
              <a:t>didalam</a:t>
            </a:r>
            <a:r>
              <a:rPr lang="en-US" sz="1600" spc="-30" dirty="0">
                <a:latin typeface="+mj-lt"/>
                <a:cs typeface="Trebuchet MS"/>
              </a:rPr>
              <a:t> system </a:t>
            </a:r>
            <a:r>
              <a:rPr lang="en-US" sz="1600" spc="-30" dirty="0" err="1">
                <a:latin typeface="+mj-lt"/>
                <a:cs typeface="Trebuchet MS"/>
              </a:rPr>
              <a:t>Eproc</a:t>
            </a:r>
            <a:r>
              <a:rPr lang="en-US" sz="1600" spc="-30" dirty="0">
                <a:latin typeface="+mj-lt"/>
                <a:cs typeface="Trebuchet MS"/>
              </a:rPr>
              <a:t>/e-SCM </a:t>
            </a:r>
            <a:r>
              <a:rPr lang="en-US" sz="1600" spc="-30" dirty="0" err="1">
                <a:latin typeface="+mj-lt"/>
                <a:cs typeface="Trebuchet MS"/>
              </a:rPr>
              <a:t>tidak</a:t>
            </a:r>
            <a:r>
              <a:rPr lang="en-US" sz="1600" spc="-30" dirty="0">
                <a:latin typeface="+mj-lt"/>
                <a:cs typeface="Trebuchet MS"/>
              </a:rPr>
              <a:t> </a:t>
            </a:r>
            <a:r>
              <a:rPr lang="en-US" sz="1600" spc="-30" dirty="0" err="1">
                <a:latin typeface="+mj-lt"/>
                <a:cs typeface="Trebuchet MS"/>
              </a:rPr>
              <a:t>menjamin</a:t>
            </a:r>
            <a:r>
              <a:rPr lang="en-US" sz="1600" spc="-30" dirty="0">
                <a:latin typeface="+mj-lt"/>
                <a:cs typeface="Trebuchet MS"/>
              </a:rPr>
              <a:t> Mitra </a:t>
            </a:r>
            <a:r>
              <a:rPr lang="en-US" sz="1600" spc="-30" dirty="0" err="1">
                <a:latin typeface="+mj-lt"/>
                <a:cs typeface="Trebuchet MS"/>
              </a:rPr>
              <a:t>Kerja</a:t>
            </a:r>
            <a:r>
              <a:rPr lang="en-US" sz="1600" spc="-30" dirty="0">
                <a:latin typeface="+mj-lt"/>
                <a:cs typeface="Trebuchet MS"/>
              </a:rPr>
              <a:t> </a:t>
            </a:r>
            <a:r>
              <a:rPr lang="en-US" sz="1600" spc="-30" dirty="0" err="1">
                <a:latin typeface="+mj-lt"/>
                <a:cs typeface="Trebuchet MS"/>
              </a:rPr>
              <a:t>menjadi</a:t>
            </a:r>
            <a:r>
              <a:rPr lang="en-US" sz="1600" spc="-30" dirty="0">
                <a:latin typeface="+mj-lt"/>
                <a:cs typeface="Trebuchet MS"/>
              </a:rPr>
              <a:t> </a:t>
            </a:r>
            <a:r>
              <a:rPr lang="en-US" sz="1600" spc="-30" dirty="0" err="1">
                <a:latin typeface="+mj-lt"/>
                <a:cs typeface="Trebuchet MS"/>
              </a:rPr>
              <a:t>pemenang</a:t>
            </a:r>
            <a:r>
              <a:rPr lang="en-US" sz="1600" spc="-30" dirty="0">
                <a:latin typeface="+mj-lt"/>
                <a:cs typeface="Trebuchet MS"/>
              </a:rPr>
              <a:t> </a:t>
            </a:r>
            <a:r>
              <a:rPr lang="en-US" sz="1600" spc="-30" dirty="0" err="1">
                <a:latin typeface="+mj-lt"/>
                <a:cs typeface="Trebuchet MS"/>
              </a:rPr>
              <a:t>dikarenakan</a:t>
            </a:r>
            <a:r>
              <a:rPr lang="en-US" sz="1600" spc="-30" dirty="0">
                <a:latin typeface="+mj-lt"/>
                <a:cs typeface="Trebuchet MS"/>
              </a:rPr>
              <a:t> </a:t>
            </a:r>
            <a:r>
              <a:rPr lang="en-US" sz="1600" spc="-30" dirty="0" err="1">
                <a:latin typeface="+mj-lt"/>
                <a:cs typeface="Trebuchet MS"/>
              </a:rPr>
              <a:t>masih</a:t>
            </a:r>
            <a:r>
              <a:rPr lang="en-US" sz="1600" spc="-30" dirty="0">
                <a:latin typeface="+mj-lt"/>
                <a:cs typeface="Trebuchet MS"/>
              </a:rPr>
              <a:t> </a:t>
            </a:r>
            <a:r>
              <a:rPr lang="en-US" sz="1600" spc="-30" dirty="0" err="1">
                <a:latin typeface="+mj-lt"/>
                <a:cs typeface="Trebuchet MS"/>
              </a:rPr>
              <a:t>ada</a:t>
            </a:r>
            <a:r>
              <a:rPr lang="en-US" sz="1600" spc="-30" dirty="0">
                <a:latin typeface="+mj-lt"/>
                <a:cs typeface="Trebuchet MS"/>
              </a:rPr>
              <a:t> </a:t>
            </a:r>
            <a:r>
              <a:rPr lang="en-US" sz="1600" spc="-30" dirty="0" err="1">
                <a:latin typeface="+mj-lt"/>
                <a:cs typeface="Trebuchet MS"/>
              </a:rPr>
              <a:t>evaluasi</a:t>
            </a:r>
            <a:r>
              <a:rPr lang="en-US" sz="1600" spc="-30" dirty="0">
                <a:latin typeface="+mj-lt"/>
                <a:cs typeface="Trebuchet MS"/>
              </a:rPr>
              <a:t> </a:t>
            </a:r>
            <a:r>
              <a:rPr lang="en-US" sz="1600" spc="-30" dirty="0" err="1">
                <a:latin typeface="+mj-lt"/>
                <a:cs typeface="Trebuchet MS"/>
              </a:rPr>
              <a:t>terhadap</a:t>
            </a:r>
            <a:r>
              <a:rPr lang="en-US" sz="1600" spc="-30" dirty="0">
                <a:latin typeface="+mj-lt"/>
                <a:cs typeface="Trebuchet MS"/>
              </a:rPr>
              <a:t> </a:t>
            </a:r>
            <a:r>
              <a:rPr lang="en-US" sz="1600" spc="-30" dirty="0" err="1">
                <a:latin typeface="+mj-lt"/>
                <a:cs typeface="Trebuchet MS"/>
              </a:rPr>
              <a:t>semua</a:t>
            </a:r>
            <a:r>
              <a:rPr lang="en-US" sz="1600" spc="-30" dirty="0">
                <a:latin typeface="+mj-lt"/>
                <a:cs typeface="Trebuchet MS"/>
              </a:rPr>
              <a:t> </a:t>
            </a:r>
            <a:r>
              <a:rPr lang="en-US" sz="1600" spc="-30" dirty="0" err="1">
                <a:latin typeface="+mj-lt"/>
                <a:cs typeface="Trebuchet MS"/>
              </a:rPr>
              <a:t>dokumen</a:t>
            </a:r>
            <a:r>
              <a:rPr lang="en-US" sz="1600" spc="-30" dirty="0">
                <a:latin typeface="+mj-lt"/>
                <a:cs typeface="Trebuchet MS"/>
              </a:rPr>
              <a:t> </a:t>
            </a:r>
            <a:r>
              <a:rPr lang="en-US" sz="1600" spc="-30" dirty="0" err="1">
                <a:latin typeface="+mj-lt"/>
                <a:cs typeface="Trebuchet MS"/>
              </a:rPr>
              <a:t>penawaran</a:t>
            </a:r>
            <a:r>
              <a:rPr lang="en-US" sz="1600" spc="-30" dirty="0">
                <a:latin typeface="+mj-lt"/>
                <a:cs typeface="Trebuchet MS"/>
              </a:rPr>
              <a:t> yang </a:t>
            </a:r>
            <a:r>
              <a:rPr lang="en-US" sz="1600" spc="-30" dirty="0" err="1">
                <a:latin typeface="+mj-lt"/>
                <a:cs typeface="Trebuchet MS"/>
              </a:rPr>
              <a:t>disampaikan</a:t>
            </a:r>
            <a:r>
              <a:rPr lang="en-US" sz="1600" spc="-30" dirty="0">
                <a:latin typeface="+mj-lt"/>
                <a:cs typeface="Trebuchet MS"/>
              </a:rPr>
              <a:t>.</a:t>
            </a:r>
          </a:p>
          <a:p>
            <a:pPr marL="372745" marR="946150" indent="-342900" algn="just" defTabSz="1049338">
              <a:lnSpc>
                <a:spcPct val="100000"/>
              </a:lnSpc>
              <a:spcAft>
                <a:spcPts val="600"/>
              </a:spcAft>
              <a:buFont typeface="+mj-lt"/>
              <a:buAutoNum type="arabicPeriod"/>
              <a:tabLst>
                <a:tab pos="8405813" algn="l"/>
                <a:tab pos="8577263" algn="l"/>
              </a:tabLst>
            </a:pPr>
            <a:r>
              <a:rPr lang="en-US" sz="1600" spc="-30" dirty="0">
                <a:latin typeface="+mj-lt"/>
                <a:cs typeface="Trebuchet MS"/>
              </a:rPr>
              <a:t>Harga awal penawaran yang dimasukan oleh Mitra Kerja </a:t>
            </a:r>
            <a:r>
              <a:rPr lang="en-US" sz="1600" spc="-30" dirty="0" err="1">
                <a:latin typeface="+mj-lt"/>
                <a:cs typeface="Trebuchet MS"/>
              </a:rPr>
              <a:t>didalam</a:t>
            </a:r>
            <a:r>
              <a:rPr lang="en-US" sz="1600" spc="-30" dirty="0">
                <a:latin typeface="+mj-lt"/>
                <a:cs typeface="Trebuchet MS"/>
              </a:rPr>
              <a:t> system Eproc harus </a:t>
            </a:r>
            <a:r>
              <a:rPr lang="en-US" sz="1600" spc="-30" dirty="0" err="1">
                <a:latin typeface="+mj-lt"/>
                <a:cs typeface="Trebuchet MS"/>
              </a:rPr>
              <a:t>dihitung</a:t>
            </a:r>
            <a:r>
              <a:rPr lang="en-US" sz="1600" spc="-30" dirty="0">
                <a:latin typeface="+mj-lt"/>
                <a:cs typeface="Trebuchet MS"/>
              </a:rPr>
              <a:t> dengan </a:t>
            </a:r>
            <a:r>
              <a:rPr lang="en-US" sz="1600" spc="-30" dirty="0" err="1">
                <a:latin typeface="+mj-lt"/>
                <a:cs typeface="Trebuchet MS"/>
              </a:rPr>
              <a:t>secara</a:t>
            </a:r>
            <a:r>
              <a:rPr lang="en-US" sz="1600" spc="-30" dirty="0">
                <a:latin typeface="+mj-lt"/>
                <a:cs typeface="Trebuchet MS"/>
              </a:rPr>
              <a:t> </a:t>
            </a:r>
            <a:r>
              <a:rPr lang="en-US" sz="1600" spc="-30" dirty="0" err="1">
                <a:latin typeface="+mj-lt"/>
                <a:cs typeface="Trebuchet MS"/>
              </a:rPr>
              <a:t>seksama</a:t>
            </a:r>
            <a:r>
              <a:rPr lang="en-US" sz="1600" spc="-30" dirty="0">
                <a:latin typeface="+mj-lt"/>
                <a:cs typeface="Trebuchet MS"/>
              </a:rPr>
              <a:t> sesuai dengan TOR </a:t>
            </a:r>
            <a:r>
              <a:rPr lang="en-US" sz="1600" spc="-30" dirty="0" err="1">
                <a:latin typeface="+mj-lt"/>
                <a:cs typeface="Trebuchet MS"/>
              </a:rPr>
              <a:t>ataupun</a:t>
            </a:r>
            <a:r>
              <a:rPr lang="en-US" sz="1600" spc="-30" dirty="0">
                <a:latin typeface="+mj-lt"/>
                <a:cs typeface="Trebuchet MS"/>
              </a:rPr>
              <a:t> BOQ yang </a:t>
            </a:r>
            <a:r>
              <a:rPr lang="en-US" sz="1600" spc="-30" dirty="0" err="1">
                <a:latin typeface="+mj-lt"/>
                <a:cs typeface="Trebuchet MS"/>
              </a:rPr>
              <a:t>diberikan</a:t>
            </a:r>
            <a:r>
              <a:rPr lang="en-US" sz="1600" spc="-30" dirty="0">
                <a:latin typeface="+mj-lt"/>
                <a:cs typeface="Trebuchet MS"/>
              </a:rPr>
              <a:t> oleh PT Antam </a:t>
            </a:r>
            <a:r>
              <a:rPr lang="en-US" sz="1600" spc="-30" dirty="0" err="1">
                <a:latin typeface="+mj-lt"/>
                <a:cs typeface="Trebuchet MS"/>
              </a:rPr>
              <a:t>Tbk</a:t>
            </a:r>
            <a:r>
              <a:rPr lang="en-US" sz="1600" spc="-30" dirty="0">
                <a:latin typeface="+mj-lt"/>
                <a:cs typeface="Trebuchet MS"/>
              </a:rPr>
              <a:t>, UBPB Kalbar </a:t>
            </a:r>
            <a:r>
              <a:rPr lang="en-US" sz="1600" spc="-30" dirty="0" err="1">
                <a:latin typeface="+mj-lt"/>
                <a:cs typeface="Trebuchet MS"/>
              </a:rPr>
              <a:t>dikarenakan</a:t>
            </a:r>
            <a:r>
              <a:rPr lang="en-US" sz="1600" spc="-30" dirty="0">
                <a:latin typeface="+mj-lt"/>
                <a:cs typeface="Trebuchet MS"/>
              </a:rPr>
              <a:t> harga </a:t>
            </a:r>
            <a:r>
              <a:rPr lang="en-US" sz="1600" spc="-30" dirty="0" err="1">
                <a:latin typeface="+mj-lt"/>
                <a:cs typeface="Trebuchet MS"/>
              </a:rPr>
              <a:t>tidak</a:t>
            </a:r>
            <a:r>
              <a:rPr lang="en-US" sz="1600" spc="-30" dirty="0">
                <a:latin typeface="+mj-lt"/>
                <a:cs typeface="Trebuchet MS"/>
              </a:rPr>
              <a:t> bisa </a:t>
            </a:r>
            <a:r>
              <a:rPr lang="en-US" sz="1600" spc="-30" dirty="0" err="1">
                <a:latin typeface="+mj-lt"/>
                <a:cs typeface="Trebuchet MS"/>
              </a:rPr>
              <a:t>dinaikkan</a:t>
            </a:r>
            <a:r>
              <a:rPr lang="en-US" sz="1600" spc="-30" dirty="0">
                <a:latin typeface="+mj-lt"/>
                <a:cs typeface="Trebuchet MS"/>
              </a:rPr>
              <a:t>.</a:t>
            </a:r>
          </a:p>
          <a:p>
            <a:pPr marL="372745" marR="946150" indent="-342900" algn="just" defTabSz="1049338">
              <a:lnSpc>
                <a:spcPct val="100000"/>
              </a:lnSpc>
              <a:spcAft>
                <a:spcPts val="600"/>
              </a:spcAft>
              <a:buFont typeface="+mj-lt"/>
              <a:buAutoNum type="arabicPeriod"/>
              <a:tabLst>
                <a:tab pos="8405813" algn="l"/>
                <a:tab pos="8577263" algn="l"/>
              </a:tabLst>
            </a:pPr>
            <a:r>
              <a:rPr lang="en-US" sz="1600" spc="-30" dirty="0">
                <a:latin typeface="+mj-lt"/>
                <a:cs typeface="Trebuchet MS"/>
              </a:rPr>
              <a:t>Untuk Mitra Kerja yang diundang dan </a:t>
            </a:r>
            <a:r>
              <a:rPr lang="en-US" sz="1600" spc="-30" dirty="0" err="1">
                <a:latin typeface="+mj-lt"/>
                <a:cs typeface="Trebuchet MS"/>
              </a:rPr>
              <a:t>tidak</a:t>
            </a:r>
            <a:r>
              <a:rPr lang="en-US" sz="1600" spc="-30" dirty="0">
                <a:latin typeface="+mj-lt"/>
                <a:cs typeface="Trebuchet MS"/>
              </a:rPr>
              <a:t> mengirimkan </a:t>
            </a:r>
            <a:r>
              <a:rPr lang="en-US" sz="1600" spc="-30" dirty="0" err="1">
                <a:latin typeface="+mj-lt"/>
                <a:cs typeface="Trebuchet MS"/>
              </a:rPr>
              <a:t>surat</a:t>
            </a:r>
            <a:r>
              <a:rPr lang="en-US" sz="1600" spc="-30" dirty="0">
                <a:latin typeface="+mj-lt"/>
                <a:cs typeface="Trebuchet MS"/>
              </a:rPr>
              <a:t> penawaran harga harus melampirkan </a:t>
            </a:r>
            <a:r>
              <a:rPr lang="en-US" sz="1600" spc="-30" dirty="0" err="1">
                <a:latin typeface="+mj-lt"/>
                <a:cs typeface="Trebuchet MS"/>
              </a:rPr>
              <a:t>surat</a:t>
            </a:r>
            <a:r>
              <a:rPr lang="en-US" sz="1600" spc="-30" dirty="0">
                <a:latin typeface="+mj-lt"/>
                <a:cs typeface="Trebuchet MS"/>
              </a:rPr>
              <a:t> </a:t>
            </a:r>
            <a:r>
              <a:rPr lang="en-US" sz="1600" spc="-30" dirty="0" err="1">
                <a:latin typeface="+mj-lt"/>
                <a:cs typeface="Trebuchet MS"/>
              </a:rPr>
              <a:t>keterangan</a:t>
            </a:r>
            <a:r>
              <a:rPr lang="en-US" sz="1600" spc="-30" dirty="0">
                <a:latin typeface="+mj-lt"/>
                <a:cs typeface="Trebuchet MS"/>
              </a:rPr>
              <a:t> terkait </a:t>
            </a:r>
            <a:r>
              <a:rPr lang="en-US" sz="1600" spc="-30" dirty="0" err="1">
                <a:latin typeface="+mj-lt"/>
                <a:cs typeface="Trebuchet MS"/>
              </a:rPr>
              <a:t>tidak</a:t>
            </a:r>
            <a:r>
              <a:rPr lang="en-US" sz="1600" spc="-30" dirty="0">
                <a:latin typeface="+mj-lt"/>
                <a:cs typeface="Trebuchet MS"/>
              </a:rPr>
              <a:t> mengirimkan </a:t>
            </a:r>
            <a:r>
              <a:rPr lang="en-US" sz="1600" spc="-30" dirty="0" err="1">
                <a:latin typeface="+mj-lt"/>
                <a:cs typeface="Trebuchet MS"/>
              </a:rPr>
              <a:t>surat</a:t>
            </a:r>
            <a:r>
              <a:rPr lang="en-US" sz="1600" spc="-30" dirty="0">
                <a:latin typeface="+mj-lt"/>
                <a:cs typeface="Trebuchet MS"/>
              </a:rPr>
              <a:t> penawaran, apabila </a:t>
            </a:r>
            <a:r>
              <a:rPr lang="en-US" sz="1600" spc="-30" dirty="0" err="1">
                <a:latin typeface="+mj-lt"/>
                <a:cs typeface="Trebuchet MS"/>
              </a:rPr>
              <a:t>tidak</a:t>
            </a:r>
            <a:r>
              <a:rPr lang="en-US" sz="1600" spc="-30" dirty="0">
                <a:latin typeface="+mj-lt"/>
                <a:cs typeface="Trebuchet MS"/>
              </a:rPr>
              <a:t> melampirkan maka untuk pengadaan Lelang ulang </a:t>
            </a:r>
            <a:r>
              <a:rPr lang="en-US" sz="1600" spc="-30" dirty="0" err="1">
                <a:latin typeface="+mj-lt"/>
                <a:cs typeface="Trebuchet MS"/>
              </a:rPr>
              <a:t>tidak</a:t>
            </a:r>
            <a:r>
              <a:rPr lang="en-US" sz="1600" spc="-30" dirty="0">
                <a:latin typeface="+mj-lt"/>
                <a:cs typeface="Trebuchet MS"/>
              </a:rPr>
              <a:t> </a:t>
            </a:r>
            <a:r>
              <a:rPr lang="en-US" sz="1600" spc="-30" dirty="0" err="1">
                <a:latin typeface="+mj-lt"/>
                <a:cs typeface="Trebuchet MS"/>
              </a:rPr>
              <a:t>akan</a:t>
            </a:r>
            <a:r>
              <a:rPr lang="en-US" sz="1600" spc="-30" dirty="0">
                <a:latin typeface="+mj-lt"/>
                <a:cs typeface="Trebuchet MS"/>
              </a:rPr>
              <a:t> </a:t>
            </a:r>
            <a:r>
              <a:rPr lang="en-US" sz="1600" spc="-30" dirty="0" err="1">
                <a:latin typeface="+mj-lt"/>
                <a:cs typeface="Trebuchet MS"/>
              </a:rPr>
              <a:t>diikut</a:t>
            </a:r>
            <a:r>
              <a:rPr lang="en-US" sz="1600" spc="-30" dirty="0">
                <a:latin typeface="+mj-lt"/>
                <a:cs typeface="Trebuchet MS"/>
              </a:rPr>
              <a:t> </a:t>
            </a:r>
            <a:r>
              <a:rPr lang="en-US" sz="1600" spc="-30" dirty="0" err="1">
                <a:latin typeface="+mj-lt"/>
                <a:cs typeface="Trebuchet MS"/>
              </a:rPr>
              <a:t>sertakan</a:t>
            </a:r>
            <a:r>
              <a:rPr lang="en-US" sz="1600" spc="-30" dirty="0">
                <a:latin typeface="+mj-lt"/>
                <a:cs typeface="Trebuchet MS"/>
              </a:rPr>
              <a:t> lagi (diundang) atau kami </a:t>
            </a:r>
            <a:r>
              <a:rPr lang="en-US" sz="1600" spc="-30" dirty="0" err="1">
                <a:latin typeface="+mj-lt"/>
                <a:cs typeface="Trebuchet MS"/>
              </a:rPr>
              <a:t>anggap</a:t>
            </a:r>
            <a:r>
              <a:rPr lang="en-US" sz="1600" spc="-30" dirty="0">
                <a:latin typeface="+mj-lt"/>
                <a:cs typeface="Trebuchet MS"/>
              </a:rPr>
              <a:t> </a:t>
            </a:r>
            <a:r>
              <a:rPr lang="en-US" sz="1600" spc="-30" dirty="0" err="1">
                <a:latin typeface="+mj-lt"/>
                <a:cs typeface="Trebuchet MS"/>
              </a:rPr>
              <a:t>mengundurkan</a:t>
            </a:r>
            <a:r>
              <a:rPr lang="en-US" sz="1600" spc="-30" dirty="0">
                <a:latin typeface="+mj-lt"/>
                <a:cs typeface="Trebuchet MS"/>
              </a:rPr>
              <a:t> </a:t>
            </a:r>
            <a:r>
              <a:rPr lang="en-US" sz="1600" spc="-30" dirty="0" err="1">
                <a:latin typeface="+mj-lt"/>
                <a:cs typeface="Trebuchet MS"/>
              </a:rPr>
              <a:t>diri</a:t>
            </a:r>
            <a:r>
              <a:rPr lang="en-US" sz="1600" spc="-30" dirty="0">
                <a:latin typeface="+mj-lt"/>
                <a:cs typeface="Trebuchet MS"/>
              </a:rPr>
              <a:t>.</a:t>
            </a:r>
          </a:p>
          <a:p>
            <a:pPr marL="372745" marR="946150" indent="-342900" algn="just" defTabSz="1049338">
              <a:lnSpc>
                <a:spcPct val="100000"/>
              </a:lnSpc>
              <a:spcAft>
                <a:spcPts val="600"/>
              </a:spcAft>
              <a:buFont typeface="+mj-lt"/>
              <a:buAutoNum type="arabicPeriod"/>
              <a:tabLst>
                <a:tab pos="8405813" algn="l"/>
                <a:tab pos="8577263" algn="l"/>
              </a:tabLst>
            </a:pPr>
            <a:r>
              <a:rPr lang="en-US" sz="1600" spc="-30" dirty="0" err="1">
                <a:latin typeface="+mj-lt"/>
                <a:cs typeface="Trebuchet MS"/>
              </a:rPr>
              <a:t>Apabila</a:t>
            </a:r>
            <a:r>
              <a:rPr lang="en-US" sz="1600" spc="-30" dirty="0">
                <a:latin typeface="+mj-lt"/>
                <a:cs typeface="Trebuchet MS"/>
              </a:rPr>
              <a:t> </a:t>
            </a:r>
            <a:r>
              <a:rPr lang="en-US" sz="1600" spc="-30" dirty="0" err="1">
                <a:latin typeface="+mj-lt"/>
                <a:cs typeface="Trebuchet MS"/>
              </a:rPr>
              <a:t>terjadi</a:t>
            </a:r>
            <a:r>
              <a:rPr lang="en-US" sz="1600" spc="-30" dirty="0">
                <a:latin typeface="+mj-lt"/>
                <a:cs typeface="Trebuchet MS"/>
              </a:rPr>
              <a:t> </a:t>
            </a:r>
            <a:r>
              <a:rPr lang="en-US" sz="1600" spc="-30" dirty="0" err="1">
                <a:latin typeface="+mj-lt"/>
                <a:cs typeface="Trebuchet MS"/>
              </a:rPr>
              <a:t>perbedaan</a:t>
            </a:r>
            <a:r>
              <a:rPr lang="en-US" sz="1600" spc="-30" dirty="0">
                <a:latin typeface="+mj-lt"/>
                <a:cs typeface="Trebuchet MS"/>
              </a:rPr>
              <a:t> </a:t>
            </a:r>
            <a:r>
              <a:rPr lang="en-US" sz="1600" spc="-30" dirty="0" err="1">
                <a:latin typeface="+mj-lt"/>
                <a:cs typeface="Trebuchet MS"/>
              </a:rPr>
              <a:t>harga</a:t>
            </a:r>
            <a:r>
              <a:rPr lang="en-US" sz="1600" spc="-30" dirty="0">
                <a:latin typeface="+mj-lt"/>
                <a:cs typeface="Trebuchet MS"/>
              </a:rPr>
              <a:t> </a:t>
            </a:r>
            <a:r>
              <a:rPr lang="en-US" sz="1600" spc="-30" dirty="0" err="1">
                <a:latin typeface="+mj-lt"/>
                <a:cs typeface="Trebuchet MS"/>
              </a:rPr>
              <a:t>penawaran</a:t>
            </a:r>
            <a:r>
              <a:rPr lang="en-US" sz="1600" spc="-30" dirty="0">
                <a:latin typeface="+mj-lt"/>
                <a:cs typeface="Trebuchet MS"/>
              </a:rPr>
              <a:t> </a:t>
            </a:r>
            <a:r>
              <a:rPr lang="en-US" sz="1600" spc="-30" dirty="0" err="1">
                <a:latin typeface="+mj-lt"/>
                <a:cs typeface="Trebuchet MS"/>
              </a:rPr>
              <a:t>antara</a:t>
            </a:r>
            <a:r>
              <a:rPr lang="en-US" sz="1600" spc="-30" dirty="0">
                <a:latin typeface="+mj-lt"/>
                <a:cs typeface="Trebuchet MS"/>
              </a:rPr>
              <a:t> manual (hardcopy) yang </a:t>
            </a:r>
            <a:r>
              <a:rPr lang="en-US" sz="1600" spc="-30" dirty="0" err="1">
                <a:latin typeface="+mj-lt"/>
                <a:cs typeface="Trebuchet MS"/>
              </a:rPr>
              <a:t>dikirim</a:t>
            </a:r>
            <a:r>
              <a:rPr lang="en-US" sz="1600" spc="-30" dirty="0">
                <a:latin typeface="+mj-lt"/>
                <a:cs typeface="Trebuchet MS"/>
              </a:rPr>
              <a:t> </a:t>
            </a:r>
            <a:r>
              <a:rPr lang="en-US" sz="1600" spc="-30" dirty="0" err="1">
                <a:latin typeface="+mj-lt"/>
                <a:cs typeface="Trebuchet MS"/>
              </a:rPr>
              <a:t>melalui</a:t>
            </a:r>
            <a:r>
              <a:rPr lang="en-US" sz="1600" spc="-30" dirty="0">
                <a:latin typeface="+mj-lt"/>
                <a:cs typeface="Trebuchet MS"/>
              </a:rPr>
              <a:t> email/yang </a:t>
            </a:r>
            <a:r>
              <a:rPr lang="en-US" sz="1600" spc="-30" dirty="0" err="1">
                <a:latin typeface="+mj-lt"/>
                <a:cs typeface="Trebuchet MS"/>
              </a:rPr>
              <a:t>menjadi</a:t>
            </a:r>
            <a:r>
              <a:rPr lang="en-US" sz="1600" spc="-30" dirty="0">
                <a:latin typeface="+mj-lt"/>
                <a:cs typeface="Trebuchet MS"/>
              </a:rPr>
              <a:t> </a:t>
            </a:r>
            <a:r>
              <a:rPr lang="en-US" sz="1600" spc="-30" dirty="0" err="1">
                <a:latin typeface="+mj-lt"/>
                <a:cs typeface="Trebuchet MS"/>
              </a:rPr>
              <a:t>lampiran</a:t>
            </a:r>
            <a:r>
              <a:rPr lang="en-US" sz="1600" spc="-30" dirty="0">
                <a:latin typeface="+mj-lt"/>
                <a:cs typeface="Trebuchet MS"/>
              </a:rPr>
              <a:t> di system dan yang </a:t>
            </a:r>
            <a:r>
              <a:rPr lang="en-US" sz="1600" spc="-30" dirty="0" err="1">
                <a:latin typeface="+mj-lt"/>
                <a:cs typeface="Trebuchet MS"/>
              </a:rPr>
              <a:t>tersubmit</a:t>
            </a:r>
            <a:r>
              <a:rPr lang="en-US" sz="1600" spc="-30" dirty="0">
                <a:latin typeface="+mj-lt"/>
                <a:cs typeface="Trebuchet MS"/>
              </a:rPr>
              <a:t> di e-SCM, </a:t>
            </a:r>
            <a:r>
              <a:rPr lang="en-US" sz="1600" spc="-30" dirty="0" err="1">
                <a:latin typeface="+mj-lt"/>
                <a:cs typeface="Trebuchet MS"/>
              </a:rPr>
              <a:t>maka</a:t>
            </a:r>
            <a:r>
              <a:rPr lang="en-US" sz="1600" spc="-30" dirty="0">
                <a:latin typeface="+mj-lt"/>
                <a:cs typeface="Trebuchet MS"/>
              </a:rPr>
              <a:t> yang </a:t>
            </a:r>
            <a:r>
              <a:rPr lang="en-US" sz="1600" spc="-30" dirty="0" err="1">
                <a:latin typeface="+mj-lt"/>
                <a:cs typeface="Trebuchet MS"/>
              </a:rPr>
              <a:t>menjadi</a:t>
            </a:r>
            <a:r>
              <a:rPr lang="en-US" sz="1600" spc="-30" dirty="0">
                <a:latin typeface="+mj-lt"/>
                <a:cs typeface="Trebuchet MS"/>
              </a:rPr>
              <a:t> </a:t>
            </a:r>
            <a:r>
              <a:rPr lang="en-US" sz="1600" spc="-30" dirty="0" err="1">
                <a:latin typeface="+mj-lt"/>
                <a:cs typeface="Trebuchet MS"/>
              </a:rPr>
              <a:t>acuan</a:t>
            </a:r>
            <a:r>
              <a:rPr lang="en-US" sz="1600" spc="-30" dirty="0">
                <a:latin typeface="+mj-lt"/>
                <a:cs typeface="Trebuchet MS"/>
              </a:rPr>
              <a:t> </a:t>
            </a:r>
            <a:r>
              <a:rPr lang="en-US" sz="1600" spc="-30" dirty="0" err="1">
                <a:latin typeface="+mj-lt"/>
                <a:cs typeface="Trebuchet MS"/>
              </a:rPr>
              <a:t>adalah</a:t>
            </a:r>
            <a:r>
              <a:rPr lang="en-US" sz="1600" spc="-30" dirty="0">
                <a:latin typeface="+mj-lt"/>
                <a:cs typeface="Trebuchet MS"/>
              </a:rPr>
              <a:t> </a:t>
            </a:r>
            <a:r>
              <a:rPr lang="en-US" sz="1600" spc="-30" dirty="0" err="1">
                <a:latin typeface="+mj-lt"/>
                <a:cs typeface="Trebuchet MS"/>
              </a:rPr>
              <a:t>harga</a:t>
            </a:r>
            <a:r>
              <a:rPr lang="en-US" sz="1600" spc="-30" dirty="0">
                <a:latin typeface="+mj-lt"/>
                <a:cs typeface="Trebuchet MS"/>
              </a:rPr>
              <a:t> </a:t>
            </a:r>
            <a:r>
              <a:rPr lang="en-US" sz="1600" b="1" i="1" spc="-30" dirty="0">
                <a:latin typeface="+mj-lt"/>
                <a:cs typeface="Trebuchet MS"/>
              </a:rPr>
              <a:t>PENAWARAN YANG DITULISKAN</a:t>
            </a:r>
            <a:r>
              <a:rPr lang="en-US" sz="1600" spc="-30" dirty="0">
                <a:latin typeface="+mj-lt"/>
                <a:cs typeface="Trebuchet MS"/>
              </a:rPr>
              <a:t> pada system e-SCM.</a:t>
            </a:r>
          </a:p>
          <a:p>
            <a:pPr marL="372745" marR="946150" indent="-342900" algn="just" defTabSz="1049338">
              <a:lnSpc>
                <a:spcPct val="100000"/>
              </a:lnSpc>
              <a:spcAft>
                <a:spcPts val="600"/>
              </a:spcAft>
              <a:buFont typeface="+mj-lt"/>
              <a:buAutoNum type="arabicPeriod"/>
              <a:tabLst>
                <a:tab pos="8405813" algn="l"/>
                <a:tab pos="8577263" algn="l"/>
              </a:tabLst>
            </a:pPr>
            <a:r>
              <a:rPr lang="en-US" sz="1600" spc="-30" dirty="0" err="1">
                <a:latin typeface="+mj-lt"/>
                <a:cs typeface="Trebuchet MS"/>
              </a:rPr>
              <a:t>Pastikan</a:t>
            </a:r>
            <a:r>
              <a:rPr lang="en-US" sz="1600" spc="-30" dirty="0">
                <a:latin typeface="+mj-lt"/>
                <a:cs typeface="Trebuchet MS"/>
              </a:rPr>
              <a:t> </a:t>
            </a:r>
            <a:r>
              <a:rPr lang="en-US" sz="1600" spc="-30" dirty="0" err="1">
                <a:latin typeface="+mj-lt"/>
                <a:cs typeface="Trebuchet MS"/>
              </a:rPr>
              <a:t>penawaran</a:t>
            </a:r>
            <a:r>
              <a:rPr lang="en-US" sz="1600" spc="-30" dirty="0">
                <a:latin typeface="+mj-lt"/>
                <a:cs typeface="Trebuchet MS"/>
              </a:rPr>
              <a:t> by </a:t>
            </a:r>
            <a:r>
              <a:rPr lang="en-US" sz="1600" spc="-30" dirty="0" err="1">
                <a:latin typeface="+mj-lt"/>
                <a:cs typeface="Trebuchet MS"/>
              </a:rPr>
              <a:t>eproc</a:t>
            </a:r>
            <a:r>
              <a:rPr lang="en-US" sz="1600" spc="-30" dirty="0">
                <a:latin typeface="+mj-lt"/>
                <a:cs typeface="Trebuchet MS"/>
              </a:rPr>
              <a:t> (status bidder) </a:t>
            </a:r>
            <a:r>
              <a:rPr lang="en-US" sz="1600" spc="-30" dirty="0" err="1">
                <a:latin typeface="+mj-lt"/>
                <a:cs typeface="Trebuchet MS"/>
              </a:rPr>
              <a:t>sudah</a:t>
            </a:r>
            <a:r>
              <a:rPr lang="en-US" sz="1600" spc="-30" dirty="0">
                <a:latin typeface="+mj-lt"/>
                <a:cs typeface="Trebuchet MS"/>
              </a:rPr>
              <a:t> </a:t>
            </a:r>
            <a:r>
              <a:rPr lang="en-US" sz="1600" b="1" i="1" spc="-30" dirty="0">
                <a:solidFill>
                  <a:srgbClr val="FF0000"/>
                </a:solidFill>
                <a:effectLst>
                  <a:outerShdw blurRad="38100" dist="38100" dir="2700000" algn="tl">
                    <a:srgbClr val="000000">
                      <a:alpha val="43137"/>
                    </a:srgbClr>
                  </a:outerShdw>
                </a:effectLst>
                <a:highlight>
                  <a:srgbClr val="D6EEEE"/>
                </a:highlight>
                <a:latin typeface="+mj-lt"/>
                <a:cs typeface="Trebuchet MS"/>
              </a:rPr>
              <a:t>Edit/Resubmit quotation</a:t>
            </a:r>
            <a:r>
              <a:rPr lang="en-US" sz="1600" spc="-30" dirty="0">
                <a:latin typeface="+mj-lt"/>
                <a:cs typeface="Trebuchet MS"/>
              </a:rPr>
              <a:t>, yang </a:t>
            </a:r>
            <a:r>
              <a:rPr lang="en-US" sz="1600" spc="-30" dirty="0" err="1">
                <a:latin typeface="+mj-lt"/>
                <a:cs typeface="Trebuchet MS"/>
              </a:rPr>
              <a:t>berarti</a:t>
            </a:r>
            <a:r>
              <a:rPr lang="en-US" sz="1600" spc="-30" dirty="0">
                <a:latin typeface="+mj-lt"/>
                <a:cs typeface="Trebuchet MS"/>
              </a:rPr>
              <a:t> </a:t>
            </a:r>
            <a:r>
              <a:rPr lang="en-US" sz="1600" spc="-30" dirty="0" err="1">
                <a:latin typeface="+mj-lt"/>
                <a:cs typeface="Trebuchet MS"/>
              </a:rPr>
              <a:t>pengisian</a:t>
            </a:r>
            <a:r>
              <a:rPr lang="en-US" sz="1600" spc="-30" dirty="0">
                <a:latin typeface="+mj-lt"/>
                <a:cs typeface="Trebuchet MS"/>
              </a:rPr>
              <a:t> by system e-SCM </a:t>
            </a:r>
            <a:r>
              <a:rPr lang="en-US" sz="1600" spc="-30" dirty="0" err="1">
                <a:latin typeface="+mj-lt"/>
                <a:cs typeface="Trebuchet MS"/>
              </a:rPr>
              <a:t>sudah</a:t>
            </a:r>
            <a:r>
              <a:rPr lang="en-US" sz="1600" spc="-30" dirty="0">
                <a:latin typeface="+mj-lt"/>
                <a:cs typeface="Trebuchet MS"/>
              </a:rPr>
              <a:t> final (completed).</a:t>
            </a:r>
          </a:p>
          <a:p>
            <a:pPr marL="372745" marR="946150" indent="-342900" algn="just" defTabSz="1049338">
              <a:lnSpc>
                <a:spcPct val="100000"/>
              </a:lnSpc>
              <a:spcAft>
                <a:spcPts val="600"/>
              </a:spcAft>
              <a:buFont typeface="+mj-lt"/>
              <a:buAutoNum type="arabicPeriod"/>
              <a:tabLst>
                <a:tab pos="8405813" algn="l"/>
                <a:tab pos="8577263" algn="l"/>
              </a:tabLst>
            </a:pPr>
            <a:r>
              <a:rPr lang="en-US" sz="1600" spc="-60" dirty="0">
                <a:latin typeface="+mj-lt"/>
                <a:cs typeface="Trebuchet MS"/>
              </a:rPr>
              <a:t>Komunikasi dan pertanyaan terkait </a:t>
            </a:r>
            <a:r>
              <a:rPr lang="en-US" sz="1600" spc="-60" dirty="0" err="1">
                <a:latin typeface="+mj-lt"/>
                <a:cs typeface="Trebuchet MS"/>
              </a:rPr>
              <a:t>pelelangan</a:t>
            </a:r>
            <a:r>
              <a:rPr lang="en-US" sz="1600" spc="-60" dirty="0">
                <a:latin typeface="+mj-lt"/>
                <a:cs typeface="Trebuchet MS"/>
              </a:rPr>
              <a:t> dapat disampaikan paling lambat </a:t>
            </a:r>
            <a:r>
              <a:rPr lang="en-US" sz="1600" spc="-60" dirty="0" err="1">
                <a:latin typeface="+mj-lt"/>
                <a:cs typeface="Trebuchet MS"/>
              </a:rPr>
              <a:t>hingga</a:t>
            </a:r>
            <a:r>
              <a:rPr lang="en-US" sz="1600" spc="-60" dirty="0">
                <a:latin typeface="+mj-lt"/>
                <a:cs typeface="Trebuchet MS"/>
              </a:rPr>
              <a:t> 30 Mei 2023 </a:t>
            </a:r>
            <a:r>
              <a:rPr lang="en-US" sz="1600" b="1" spc="-60" dirty="0" err="1">
                <a:latin typeface="+mj-lt"/>
                <a:cs typeface="Trebuchet MS"/>
              </a:rPr>
              <a:t>Pukul</a:t>
            </a:r>
            <a:r>
              <a:rPr lang="en-US" sz="1600" b="1" spc="-60" dirty="0">
                <a:latin typeface="+mj-lt"/>
                <a:cs typeface="Trebuchet MS"/>
              </a:rPr>
              <a:t> 14.00 WIB </a:t>
            </a:r>
            <a:r>
              <a:rPr lang="en-US" sz="1600" spc="-60" dirty="0" err="1">
                <a:latin typeface="+mj-lt"/>
                <a:cs typeface="Trebuchet MS"/>
              </a:rPr>
              <a:t>melalui</a:t>
            </a:r>
            <a:r>
              <a:rPr lang="en-US" sz="1600" spc="-60" dirty="0">
                <a:latin typeface="+mj-lt"/>
                <a:cs typeface="Trebuchet MS"/>
              </a:rPr>
              <a:t> email kepada : </a:t>
            </a:r>
          </a:p>
          <a:p>
            <a:pPr marL="772795" marR="946150" lvl="1" indent="-285750" algn="just" defTabSz="1049338">
              <a:buFont typeface="Arial" panose="020B0604020202020204" pitchFamily="34" charset="0"/>
              <a:buChar char="•"/>
              <a:tabLst>
                <a:tab pos="8405813" algn="l"/>
                <a:tab pos="8577263" algn="l"/>
              </a:tabLst>
            </a:pPr>
            <a:r>
              <a:rPr lang="en-US" sz="1600" spc="-60" dirty="0">
                <a:latin typeface="+mj-lt"/>
                <a:cs typeface="Trebuchet MS"/>
              </a:rPr>
              <a:t>Budhi Indharto (</a:t>
            </a:r>
            <a:r>
              <a:rPr lang="en-US" sz="1600" spc="-60" dirty="0">
                <a:solidFill>
                  <a:srgbClr val="00B0F0"/>
                </a:solidFill>
                <a:latin typeface="+mj-lt"/>
                <a:cs typeface="Trebuchet MS"/>
                <a:hlinkClick r:id="rId2"/>
              </a:rPr>
              <a:t>budhi.indharto@antam.com</a:t>
            </a:r>
            <a:r>
              <a:rPr lang="en-US" sz="1600" spc="-60" dirty="0">
                <a:latin typeface="+mj-lt"/>
                <a:cs typeface="Trebuchet MS"/>
              </a:rPr>
              <a:t>); </a:t>
            </a:r>
          </a:p>
          <a:p>
            <a:pPr marL="0" lvl="1" indent="355600" algn="just">
              <a:spcAft>
                <a:spcPts val="400"/>
              </a:spcAft>
              <a:tabLst>
                <a:tab pos="658495" algn="l"/>
                <a:tab pos="659130" algn="l"/>
              </a:tabLst>
            </a:pPr>
            <a:r>
              <a:rPr lang="en-US" sz="1600" spc="-60" dirty="0">
                <a:latin typeface="+mj-lt"/>
                <a:cs typeface="Trebuchet MS"/>
              </a:rPr>
              <a:t>Cc : </a:t>
            </a:r>
            <a:r>
              <a:rPr lang="sv-SE" sz="1600" spc="-20" dirty="0">
                <a:latin typeface="+mj-lt"/>
                <a:cs typeface="Trebuchet MS"/>
              </a:rPr>
              <a:t>Luthfi Afandi Komarudin </a:t>
            </a:r>
            <a:r>
              <a:rPr lang="pt-BR" sz="1600" spc="-20" dirty="0">
                <a:latin typeface="+mj-lt"/>
                <a:cs typeface="Trebuchet MS"/>
              </a:rPr>
              <a:t>(</a:t>
            </a:r>
            <a:r>
              <a:rPr lang="pt-BR" sz="1600" spc="-20" dirty="0">
                <a:latin typeface="+mj-lt"/>
                <a:cs typeface="Trebuchet MS"/>
                <a:hlinkClick r:id="rId3"/>
              </a:rPr>
              <a:t>Luthfi.afandi@antam.com</a:t>
            </a:r>
            <a:r>
              <a:rPr lang="pt-BR" sz="1600" spc="-20" dirty="0">
                <a:latin typeface="+mj-lt"/>
                <a:cs typeface="Trebuchet MS"/>
              </a:rPr>
              <a:t>),  Bentra Anggono (</a:t>
            </a:r>
            <a:r>
              <a:rPr lang="pt-BR" sz="1600" spc="-20" dirty="0">
                <a:latin typeface="+mj-lt"/>
                <a:cs typeface="Trebuchet MS"/>
                <a:hlinkClick r:id="rId4"/>
              </a:rPr>
              <a:t>bentra.anggono@antam.com</a:t>
            </a:r>
            <a:r>
              <a:rPr lang="pt-BR" sz="1600" spc="-20" dirty="0">
                <a:latin typeface="+mj-lt"/>
                <a:cs typeface="Trebuchet MS"/>
              </a:rPr>
              <a:t>) </a:t>
            </a:r>
          </a:p>
          <a:p>
            <a:pPr marL="111125" marR="946150" indent="-342900" algn="just">
              <a:spcBef>
                <a:spcPts val="100"/>
              </a:spcBef>
              <a:buFont typeface="+mj-lt"/>
              <a:buAutoNum type="arabicPeriod"/>
            </a:pPr>
            <a:r>
              <a:rPr lang="en-US" sz="1600" spc="-60" dirty="0">
                <a:latin typeface="+mj-lt"/>
                <a:cs typeface="Trebuchet MS"/>
              </a:rPr>
              <a:t>Daftar </a:t>
            </a:r>
            <a:r>
              <a:rPr lang="en-US" sz="1600" spc="-60" dirty="0" err="1">
                <a:latin typeface="+mj-lt"/>
                <a:cs typeface="Trebuchet MS"/>
              </a:rPr>
              <a:t>pertanyaan</a:t>
            </a:r>
            <a:r>
              <a:rPr lang="en-US" sz="1600" spc="-60" dirty="0">
                <a:latin typeface="+mj-lt"/>
                <a:cs typeface="Trebuchet MS"/>
              </a:rPr>
              <a:t> </a:t>
            </a:r>
            <a:r>
              <a:rPr lang="en-US" sz="1600" spc="-60" dirty="0" err="1">
                <a:latin typeface="+mj-lt"/>
                <a:cs typeface="Trebuchet MS"/>
              </a:rPr>
              <a:t>beserta</a:t>
            </a:r>
            <a:r>
              <a:rPr lang="en-US" sz="1600" spc="-60" dirty="0">
                <a:latin typeface="+mj-lt"/>
                <a:cs typeface="Trebuchet MS"/>
              </a:rPr>
              <a:t> </a:t>
            </a:r>
            <a:r>
              <a:rPr lang="en-US" sz="1600" spc="-60" dirty="0" err="1">
                <a:latin typeface="+mj-lt"/>
                <a:cs typeface="Trebuchet MS"/>
              </a:rPr>
              <a:t>jawaban</a:t>
            </a:r>
            <a:r>
              <a:rPr lang="en-US" sz="1600" spc="-60" dirty="0">
                <a:latin typeface="+mj-lt"/>
                <a:cs typeface="Trebuchet MS"/>
              </a:rPr>
              <a:t> </a:t>
            </a:r>
            <a:r>
              <a:rPr lang="en-US" sz="1600" spc="-60" dirty="0" err="1">
                <a:latin typeface="+mj-lt"/>
                <a:cs typeface="Trebuchet MS"/>
              </a:rPr>
              <a:t>akan</a:t>
            </a:r>
            <a:r>
              <a:rPr lang="en-US" sz="1600" spc="-60" dirty="0">
                <a:latin typeface="+mj-lt"/>
                <a:cs typeface="Trebuchet MS"/>
              </a:rPr>
              <a:t> kami </a:t>
            </a:r>
            <a:r>
              <a:rPr lang="en-US" sz="1600" spc="-60" dirty="0" err="1">
                <a:latin typeface="+mj-lt"/>
                <a:cs typeface="Trebuchet MS"/>
              </a:rPr>
              <a:t>sampaikan</a:t>
            </a:r>
            <a:r>
              <a:rPr lang="en-US" sz="1600" spc="-60" dirty="0">
                <a:latin typeface="+mj-lt"/>
                <a:cs typeface="Trebuchet MS"/>
              </a:rPr>
              <a:t> </a:t>
            </a:r>
            <a:r>
              <a:rPr lang="en-US" sz="1600" spc="-60" dirty="0" err="1">
                <a:latin typeface="+mj-lt"/>
                <a:cs typeface="Trebuchet MS"/>
              </a:rPr>
              <a:t>kembali</a:t>
            </a:r>
            <a:r>
              <a:rPr lang="en-US" sz="1600" spc="-60" dirty="0">
                <a:latin typeface="+mj-lt"/>
                <a:cs typeface="Trebuchet MS"/>
              </a:rPr>
              <a:t> </a:t>
            </a:r>
            <a:r>
              <a:rPr lang="en-US" sz="1600" spc="-60" dirty="0" err="1">
                <a:latin typeface="+mj-lt"/>
                <a:cs typeface="Trebuchet MS"/>
              </a:rPr>
              <a:t>kepada</a:t>
            </a:r>
            <a:r>
              <a:rPr lang="en-US" sz="1600" spc="-60" dirty="0">
                <a:latin typeface="+mj-lt"/>
                <a:cs typeface="Trebuchet MS"/>
              </a:rPr>
              <a:t> </a:t>
            </a:r>
            <a:r>
              <a:rPr lang="en-US" sz="1600" spc="-60" dirty="0" err="1">
                <a:latin typeface="+mj-lt"/>
                <a:cs typeface="Trebuchet MS"/>
              </a:rPr>
              <a:t>seluruh</a:t>
            </a:r>
            <a:r>
              <a:rPr lang="en-US" sz="1600" spc="-60" dirty="0">
                <a:latin typeface="+mj-lt"/>
                <a:cs typeface="Trebuchet MS"/>
              </a:rPr>
              <a:t> </a:t>
            </a:r>
            <a:r>
              <a:rPr lang="en-US" sz="1600" spc="-60" dirty="0" err="1">
                <a:latin typeface="+mj-lt"/>
                <a:cs typeface="Trebuchet MS"/>
              </a:rPr>
              <a:t>peserta</a:t>
            </a:r>
            <a:r>
              <a:rPr lang="en-US" sz="1600" spc="-60" dirty="0">
                <a:latin typeface="+mj-lt"/>
                <a:cs typeface="Trebuchet MS"/>
              </a:rPr>
              <a:t> </a:t>
            </a:r>
            <a:r>
              <a:rPr lang="en-US" sz="1600" spc="-60" dirty="0" err="1">
                <a:latin typeface="+mj-lt"/>
                <a:cs typeface="Trebuchet MS"/>
              </a:rPr>
              <a:t>setelah</a:t>
            </a:r>
            <a:r>
              <a:rPr lang="en-US" sz="1600" spc="-60" dirty="0">
                <a:latin typeface="+mj-lt"/>
                <a:cs typeface="Trebuchet MS"/>
              </a:rPr>
              <a:t> </a:t>
            </a:r>
            <a:r>
              <a:rPr lang="en-US" sz="1600" spc="-60" dirty="0" err="1">
                <a:latin typeface="+mj-lt"/>
                <a:cs typeface="Trebuchet MS"/>
              </a:rPr>
              <a:t>batas</a:t>
            </a:r>
            <a:r>
              <a:rPr lang="en-US" sz="1600" spc="-60" dirty="0">
                <a:latin typeface="+mj-lt"/>
                <a:cs typeface="Trebuchet MS"/>
              </a:rPr>
              <a:t> </a:t>
            </a:r>
            <a:r>
              <a:rPr lang="en-US" sz="1600" spc="-60" dirty="0" err="1">
                <a:latin typeface="+mj-lt"/>
                <a:cs typeface="Trebuchet MS"/>
              </a:rPr>
              <a:t>waktu</a:t>
            </a:r>
            <a:r>
              <a:rPr lang="en-US" sz="1600" spc="-60" dirty="0">
                <a:latin typeface="+mj-lt"/>
                <a:cs typeface="Trebuchet MS"/>
              </a:rPr>
              <a:t> </a:t>
            </a:r>
            <a:r>
              <a:rPr lang="en-US" sz="1600" spc="-60" dirty="0" err="1">
                <a:latin typeface="+mj-lt"/>
                <a:cs typeface="Trebuchet MS"/>
              </a:rPr>
              <a:t>pertanyaan</a:t>
            </a:r>
            <a:r>
              <a:rPr lang="en-US" sz="1600" spc="-60" dirty="0">
                <a:latin typeface="+mj-lt"/>
                <a:cs typeface="Trebuchet MS"/>
              </a:rPr>
              <a:t> </a:t>
            </a:r>
            <a:r>
              <a:rPr lang="en-US" sz="1600" spc="-60" dirty="0" err="1">
                <a:latin typeface="+mj-lt"/>
                <a:cs typeface="Trebuchet MS"/>
              </a:rPr>
              <a:t>telah</a:t>
            </a:r>
            <a:r>
              <a:rPr lang="en-US" sz="1600" spc="-60" dirty="0">
                <a:latin typeface="+mj-lt"/>
                <a:cs typeface="Trebuchet MS"/>
              </a:rPr>
              <a:t> </a:t>
            </a:r>
            <a:r>
              <a:rPr lang="en-US" sz="1600" spc="-60" dirty="0" err="1">
                <a:latin typeface="+mj-lt"/>
                <a:cs typeface="Trebuchet MS"/>
              </a:rPr>
              <a:t>ditutup</a:t>
            </a:r>
            <a:r>
              <a:rPr lang="en-US" sz="1600" spc="-60" dirty="0">
                <a:latin typeface="+mj-lt"/>
                <a:cs typeface="Trebuchet MS"/>
              </a:rPr>
              <a:t>.</a:t>
            </a:r>
          </a:p>
        </p:txBody>
      </p:sp>
    </p:spTree>
    <p:extLst>
      <p:ext uri="{BB962C8B-B14F-4D97-AF65-F5344CB8AC3E}">
        <p14:creationId xmlns:p14="http://schemas.microsoft.com/office/powerpoint/2010/main" val="95513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mn-lt"/>
              </a:rPr>
              <a:t>TERIMA KASIH</a:t>
            </a:r>
          </a:p>
        </p:txBody>
      </p:sp>
      <p:sp>
        <p:nvSpPr>
          <p:cNvPr id="4" name="Slide Number Placeholder 3"/>
          <p:cNvSpPr>
            <a:spLocks noGrp="1"/>
          </p:cNvSpPr>
          <p:nvPr>
            <p:ph type="sldNum" sz="quarter" idx="12"/>
          </p:nvPr>
        </p:nvSpPr>
        <p:spPr/>
        <p:txBody>
          <a:bodyPr/>
          <a:lstStyle/>
          <a:p>
            <a:fld id="{9646145E-3F68-4645-B6A8-E9886B0E8FFF}" type="slidenum">
              <a:rPr lang="en-US" smtClean="0"/>
              <a:t>9</a:t>
            </a:fld>
            <a:endParaRPr lang="en-US"/>
          </a:p>
        </p:txBody>
      </p:sp>
    </p:spTree>
    <p:extLst>
      <p:ext uri="{BB962C8B-B14F-4D97-AF65-F5344CB8AC3E}">
        <p14:creationId xmlns:p14="http://schemas.microsoft.com/office/powerpoint/2010/main" val="22732068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8127</TotalTime>
  <Words>1392</Words>
  <Application>Microsoft Office PowerPoint</Application>
  <PresentationFormat>Widescreen</PresentationFormat>
  <Paragraphs>91</Paragraphs>
  <Slides>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Myriad Pro</vt:lpstr>
      <vt:lpstr>Trebuchet MS</vt:lpstr>
      <vt:lpstr>Wingdings</vt:lpstr>
      <vt:lpstr>Office Theme</vt:lpstr>
      <vt:lpstr>PENJELASAN LELANG 2 SAMPUL</vt:lpstr>
      <vt:lpstr>Proses Pengadaan</vt:lpstr>
      <vt:lpstr>PROSES PENGADAAN LELANG 2 SAMPUL</vt:lpstr>
      <vt:lpstr>PENJELASAN PROSES PELELANGAN</vt:lpstr>
      <vt:lpstr>PENJELASAN SAMPUL 1 (Administrasi, Teknis)</vt:lpstr>
      <vt:lpstr>PENJELASAN SAMPUL 2</vt:lpstr>
      <vt:lpstr>CARA PENYAMPAIAN DOKUMEN PENAWARAN</vt:lpstr>
      <vt:lpstr>KETENTUAN UMUM LAINNYA</vt:lpstr>
      <vt:lpstr>TERIMA KASIH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Wawan</dc:creator>
  <cp:lastModifiedBy>Bentra Anggono</cp:lastModifiedBy>
  <cp:revision>218</cp:revision>
  <dcterms:created xsi:type="dcterms:W3CDTF">2019-12-09T03:53:53Z</dcterms:created>
  <dcterms:modified xsi:type="dcterms:W3CDTF">2023-05-26T08:22:25Z</dcterms:modified>
</cp:coreProperties>
</file>