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9" r:id="rId2"/>
    <p:sldId id="279" r:id="rId3"/>
    <p:sldId id="295" r:id="rId4"/>
    <p:sldId id="282" r:id="rId5"/>
    <p:sldId id="304" r:id="rId6"/>
    <p:sldId id="306" r:id="rId7"/>
    <p:sldId id="307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rya Hadinata" initials="WH" lastIdx="1" clrIdx="0">
    <p:extLst>
      <p:ext uri="{19B8F6BF-5375-455C-9EA6-DF929625EA0E}">
        <p15:presenceInfo xmlns:p15="http://schemas.microsoft.com/office/powerpoint/2012/main" userId="S-1-5-21-1004336348-1214440339-725345543-469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EEE"/>
    <a:srgbClr val="ED7D31"/>
    <a:srgbClr val="F99D1C"/>
    <a:srgbClr val="009A9B"/>
    <a:srgbClr val="F8EBD8"/>
    <a:srgbClr val="FED4A0"/>
    <a:srgbClr val="F9DBDB"/>
    <a:srgbClr val="EA3E36"/>
    <a:srgbClr val="81CEC5"/>
    <a:srgbClr val="FDBD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5757E2-3BDD-4DAA-85FD-47413750B3D2}" type="doc">
      <dgm:prSet loTypeId="urn:microsoft.com/office/officeart/2005/8/layout/process5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7585D4-1DDF-4518-B852-E72AF3DB5E29}">
      <dgm:prSet phldrT="[Text]" custT="1"/>
      <dgm:spPr/>
      <dgm:t>
        <a:bodyPr/>
        <a:lstStyle/>
        <a:p>
          <a:pPr algn="ctr"/>
          <a:r>
            <a:rPr lang="en-US" sz="1300" b="1" dirty="0"/>
            <a:t>1. </a:t>
          </a:r>
          <a:r>
            <a:rPr lang="en-US" sz="1300" b="1" dirty="0" err="1"/>
            <a:t>Undangan</a:t>
          </a:r>
          <a:r>
            <a:rPr lang="en-US" sz="1300" b="1" dirty="0"/>
            <a:t>, </a:t>
          </a:r>
          <a:r>
            <a:rPr lang="en-US" sz="1300" b="1" dirty="0" err="1"/>
            <a:t>Pendaftaran</a:t>
          </a:r>
          <a:r>
            <a:rPr lang="en-US" sz="1300" b="1" dirty="0"/>
            <a:t> dan </a:t>
          </a:r>
          <a:r>
            <a:rPr lang="en-US" sz="1300" b="1" dirty="0" err="1"/>
            <a:t>Penyampaian</a:t>
          </a:r>
          <a:r>
            <a:rPr lang="en-US" sz="1300" b="1" dirty="0"/>
            <a:t> </a:t>
          </a:r>
          <a:r>
            <a:rPr lang="en-US" sz="1300" b="1" dirty="0" err="1"/>
            <a:t>dokumen</a:t>
          </a:r>
          <a:r>
            <a:rPr lang="en-US" sz="1300" b="1" dirty="0"/>
            <a:t> </a:t>
          </a:r>
          <a:r>
            <a:rPr lang="en-US" sz="1300" b="1" dirty="0" err="1"/>
            <a:t>pendukung</a:t>
          </a:r>
          <a:r>
            <a:rPr lang="en-US" sz="1300" b="1" dirty="0"/>
            <a:t> </a:t>
          </a:r>
          <a:r>
            <a:rPr lang="en-US" sz="1300" b="1" dirty="0" err="1"/>
            <a:t>pengadaan</a:t>
          </a:r>
          <a:r>
            <a:rPr lang="en-US" sz="1300" b="1" dirty="0"/>
            <a:t> (TOR, </a:t>
          </a:r>
          <a:r>
            <a:rPr lang="en-US" sz="1300" b="1" dirty="0" err="1"/>
            <a:t>Dok</a:t>
          </a:r>
          <a:r>
            <a:rPr lang="en-US" sz="1300" b="1" dirty="0"/>
            <a:t> </a:t>
          </a:r>
          <a:r>
            <a:rPr lang="en-US" sz="1300" b="1" dirty="0" err="1"/>
            <a:t>Lelang</a:t>
          </a:r>
          <a:r>
            <a:rPr lang="en-US" sz="1300" b="1" dirty="0"/>
            <a:t>, </a:t>
          </a:r>
          <a:r>
            <a:rPr lang="en-US" sz="1300" b="1" dirty="0" err="1"/>
            <a:t>dll</a:t>
          </a:r>
          <a:r>
            <a:rPr lang="en-US" sz="1300" b="1" dirty="0"/>
            <a:t>) </a:t>
          </a:r>
        </a:p>
      </dgm:t>
    </dgm:pt>
    <dgm:pt modelId="{AFC331A3-BDBB-45F6-9BE7-2BBEC9460AB8}" type="parTrans" cxnId="{8D164225-EDF6-43DF-9F6B-9EF20F8BB09C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40DDA064-1931-4354-9251-A370B9E9E5A1}" type="sibTrans" cxnId="{8D164225-EDF6-43DF-9F6B-9EF20F8BB09C}">
      <dgm:prSet custT="1"/>
      <dgm:spPr/>
      <dgm:t>
        <a:bodyPr/>
        <a:lstStyle/>
        <a:p>
          <a:endParaRPr lang="en-US" sz="1300" b="1">
            <a:solidFill>
              <a:schemeClr val="tx1"/>
            </a:solidFill>
          </a:endParaRPr>
        </a:p>
      </dgm:t>
    </dgm:pt>
    <dgm:pt modelId="{152ADC73-FEA7-4740-9116-375CDFDB58B8}">
      <dgm:prSet phldrT="[Text]" custT="1"/>
      <dgm:spPr/>
      <dgm:t>
        <a:bodyPr/>
        <a:lstStyle/>
        <a:p>
          <a:r>
            <a:rPr lang="en-US" sz="1300" b="1" dirty="0"/>
            <a:t>2. </a:t>
          </a:r>
          <a:r>
            <a:rPr lang="en-US" sz="1300" b="1" dirty="0" err="1"/>
            <a:t>Penjelasan</a:t>
          </a:r>
          <a:r>
            <a:rPr lang="en-US" sz="1300" b="1" dirty="0"/>
            <a:t> </a:t>
          </a:r>
          <a:r>
            <a:rPr lang="en-US" sz="1300" b="1" dirty="0" err="1"/>
            <a:t>Lelang</a:t>
          </a:r>
          <a:r>
            <a:rPr lang="en-US" sz="1300" b="1" dirty="0"/>
            <a:t>  (</a:t>
          </a:r>
          <a:r>
            <a:rPr lang="en-US" sz="1300" b="1" dirty="0" err="1"/>
            <a:t>Aanwijzing</a:t>
          </a:r>
          <a:r>
            <a:rPr lang="en-US" sz="1300" b="1" dirty="0"/>
            <a:t>) / Tanya Jawab </a:t>
          </a:r>
          <a:r>
            <a:rPr lang="en-US" sz="1300" b="1" dirty="0" err="1"/>
            <a:t>Tahap</a:t>
          </a:r>
          <a:r>
            <a:rPr lang="en-US" sz="1300" b="1" dirty="0"/>
            <a:t> I</a:t>
          </a:r>
        </a:p>
      </dgm:t>
    </dgm:pt>
    <dgm:pt modelId="{DCAA324A-C487-40F1-8882-61EE7D651E92}" type="parTrans" cxnId="{5128DA20-1286-4422-B64D-7A2D737BC8DF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69DFA316-0658-40E1-8068-B9B2364DFBAF}" type="sibTrans" cxnId="{5128DA20-1286-4422-B64D-7A2D737BC8DF}">
      <dgm:prSet custT="1"/>
      <dgm:spPr/>
      <dgm:t>
        <a:bodyPr/>
        <a:lstStyle/>
        <a:p>
          <a:endParaRPr lang="en-US" sz="1300" b="1">
            <a:solidFill>
              <a:schemeClr val="tx1"/>
            </a:solidFill>
          </a:endParaRPr>
        </a:p>
      </dgm:t>
    </dgm:pt>
    <dgm:pt modelId="{28371345-FC8F-45CF-B4D3-E4CEC3E5DE7B}">
      <dgm:prSet phldrT="[Text]" custT="1"/>
      <dgm:spPr/>
      <dgm:t>
        <a:bodyPr/>
        <a:lstStyle/>
        <a:p>
          <a:r>
            <a:rPr lang="en-US" sz="1300" b="1" dirty="0"/>
            <a:t>3. </a:t>
          </a:r>
          <a:r>
            <a:rPr lang="en-US" sz="1300" b="1" dirty="0" err="1"/>
            <a:t>Pemasukan</a:t>
          </a:r>
          <a:r>
            <a:rPr lang="en-US" sz="1300" b="1" dirty="0"/>
            <a:t> </a:t>
          </a:r>
          <a:r>
            <a:rPr lang="en-US" sz="1300" b="1" dirty="0" err="1"/>
            <a:t>Penawaran</a:t>
          </a:r>
          <a:r>
            <a:rPr lang="en-US" sz="1300" b="1" dirty="0"/>
            <a:t> </a:t>
          </a:r>
          <a:r>
            <a:rPr lang="en-US" sz="1300" b="1" dirty="0" err="1"/>
            <a:t>Tahap</a:t>
          </a:r>
          <a:r>
            <a:rPr lang="en-US" sz="1300" b="1" dirty="0"/>
            <a:t> I oleh </a:t>
          </a:r>
          <a:r>
            <a:rPr lang="en-US" sz="1300" b="1" dirty="0" err="1"/>
            <a:t>peserta</a:t>
          </a:r>
          <a:r>
            <a:rPr lang="en-US" sz="1300" b="1" dirty="0"/>
            <a:t> </a:t>
          </a:r>
          <a:r>
            <a:rPr lang="en-US" sz="1300" b="1" dirty="0" err="1"/>
            <a:t>melalui</a:t>
          </a:r>
          <a:r>
            <a:rPr lang="en-US" sz="1300" b="1" dirty="0"/>
            <a:t> </a:t>
          </a:r>
          <a:r>
            <a:rPr lang="en-US" sz="1300" b="1" dirty="0" err="1"/>
            <a:t>eSCM</a:t>
          </a:r>
          <a:r>
            <a:rPr lang="en-US" sz="1300" b="1" dirty="0"/>
            <a:t> (E-proc) dan email</a:t>
          </a:r>
        </a:p>
      </dgm:t>
    </dgm:pt>
    <dgm:pt modelId="{404C58C3-7083-4054-A54A-7BB2A2FEC02F}" type="parTrans" cxnId="{6F5BC9F1-AC7F-4ABC-B4E1-9574527370A5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52FA883F-7324-4A8C-8882-F9278022A0EC}" type="sibTrans" cxnId="{6F5BC9F1-AC7F-4ABC-B4E1-9574527370A5}">
      <dgm:prSet custT="1"/>
      <dgm:spPr/>
      <dgm:t>
        <a:bodyPr/>
        <a:lstStyle/>
        <a:p>
          <a:endParaRPr lang="en-US" sz="1300" b="1">
            <a:solidFill>
              <a:schemeClr val="tx1"/>
            </a:solidFill>
          </a:endParaRPr>
        </a:p>
      </dgm:t>
    </dgm:pt>
    <dgm:pt modelId="{7CC9F049-3290-4B2F-9A38-124249E559B1}">
      <dgm:prSet phldrT="[Text]" custT="1"/>
      <dgm:spPr/>
      <dgm:t>
        <a:bodyPr/>
        <a:lstStyle/>
        <a:p>
          <a:r>
            <a:rPr lang="en-US" sz="1300" b="1" dirty="0"/>
            <a:t>4. </a:t>
          </a:r>
          <a:r>
            <a:rPr lang="en-US" sz="1300" b="1" dirty="0" err="1"/>
            <a:t>Pembukaan</a:t>
          </a:r>
          <a:r>
            <a:rPr lang="en-US" sz="1300" b="1" dirty="0"/>
            <a:t> </a:t>
          </a:r>
          <a:r>
            <a:rPr lang="en-US" sz="1300" b="1" dirty="0" err="1"/>
            <a:t>Penawaran</a:t>
          </a:r>
          <a:r>
            <a:rPr lang="en-US" sz="1300" b="1" dirty="0"/>
            <a:t> Administrasi dan Teknis (</a:t>
          </a:r>
          <a:r>
            <a:rPr lang="en-US" sz="1300" b="1" dirty="0" err="1"/>
            <a:t>Tahap</a:t>
          </a:r>
          <a:r>
            <a:rPr lang="en-US" sz="1300" b="1" dirty="0"/>
            <a:t> I) </a:t>
          </a:r>
          <a:r>
            <a:rPr lang="en-US" sz="1300" b="1" dirty="0" err="1"/>
            <a:t>melalui</a:t>
          </a:r>
          <a:r>
            <a:rPr lang="en-US" sz="1300" b="1" dirty="0"/>
            <a:t> </a:t>
          </a:r>
          <a:r>
            <a:rPr lang="en-US" sz="1300" b="1" dirty="0" err="1"/>
            <a:t>eSCM</a:t>
          </a:r>
          <a:endParaRPr lang="en-US" sz="1300" b="1" dirty="0"/>
        </a:p>
      </dgm:t>
    </dgm:pt>
    <dgm:pt modelId="{851D15AF-2319-4805-804F-E45A7E20B51A}" type="parTrans" cxnId="{D72F1420-0417-4340-B475-E3CF48E941A2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BD387C58-03E6-418C-8D21-43DB33F86BC4}" type="sibTrans" cxnId="{D72F1420-0417-4340-B475-E3CF48E941A2}">
      <dgm:prSet custT="1"/>
      <dgm:spPr/>
      <dgm:t>
        <a:bodyPr/>
        <a:lstStyle/>
        <a:p>
          <a:endParaRPr lang="en-US" sz="1300" b="1">
            <a:solidFill>
              <a:schemeClr val="tx1"/>
            </a:solidFill>
          </a:endParaRPr>
        </a:p>
      </dgm:t>
    </dgm:pt>
    <dgm:pt modelId="{1B84E845-29DB-487F-97F1-4D512BE564AC}">
      <dgm:prSet phldrT="[Text]" custT="1"/>
      <dgm:spPr/>
      <dgm:t>
        <a:bodyPr/>
        <a:lstStyle/>
        <a:p>
          <a:r>
            <a:rPr lang="en-US" sz="1300" b="1" dirty="0"/>
            <a:t>6. </a:t>
          </a:r>
          <a:r>
            <a:rPr lang="en-US" sz="1300" b="1" dirty="0" err="1"/>
            <a:t>Pengumuman</a:t>
          </a:r>
          <a:r>
            <a:rPr lang="en-US" sz="1300" b="1" dirty="0"/>
            <a:t> Hasil </a:t>
          </a:r>
          <a:r>
            <a:rPr lang="en-US" sz="1300" b="1" dirty="0" err="1"/>
            <a:t>Tahap</a:t>
          </a:r>
          <a:r>
            <a:rPr lang="en-US" sz="1300" b="1" dirty="0"/>
            <a:t> I dan </a:t>
          </a:r>
          <a:r>
            <a:rPr lang="en-US" sz="1300" b="1" dirty="0" err="1"/>
            <a:t>Penyampaian</a:t>
          </a:r>
          <a:r>
            <a:rPr lang="en-US" sz="1300" b="1" dirty="0"/>
            <a:t> </a:t>
          </a:r>
          <a:r>
            <a:rPr lang="en-US" sz="1300" b="1" dirty="0" err="1"/>
            <a:t>Jadwal</a:t>
          </a:r>
          <a:r>
            <a:rPr lang="en-US" sz="1300" b="1" dirty="0"/>
            <a:t> </a:t>
          </a:r>
          <a:r>
            <a:rPr lang="en-US" sz="1300" b="1" dirty="0" err="1"/>
            <a:t>Pembukaan</a:t>
          </a:r>
          <a:r>
            <a:rPr lang="en-US" sz="1300" b="1" dirty="0"/>
            <a:t> </a:t>
          </a:r>
          <a:r>
            <a:rPr lang="en-US" sz="1300" b="1" dirty="0" err="1"/>
            <a:t>Tahap</a:t>
          </a:r>
          <a:r>
            <a:rPr lang="en-US" sz="1300" b="1" dirty="0"/>
            <a:t> II</a:t>
          </a:r>
        </a:p>
      </dgm:t>
    </dgm:pt>
    <dgm:pt modelId="{26E054C5-34FE-4252-A832-8BB30C19E22B}" type="parTrans" cxnId="{BBF0F329-0779-4590-89E1-8E27B3528CE5}">
      <dgm:prSet/>
      <dgm:spPr/>
      <dgm:t>
        <a:bodyPr/>
        <a:lstStyle/>
        <a:p>
          <a:endParaRPr lang="en-US"/>
        </a:p>
      </dgm:t>
    </dgm:pt>
    <dgm:pt modelId="{40C3127D-30D1-44D2-AA6F-4EC2528AA3E2}" type="sibTrans" cxnId="{BBF0F329-0779-4590-89E1-8E27B3528CE5}">
      <dgm:prSet/>
      <dgm:spPr/>
      <dgm:t>
        <a:bodyPr/>
        <a:lstStyle/>
        <a:p>
          <a:endParaRPr lang="en-US"/>
        </a:p>
      </dgm:t>
    </dgm:pt>
    <dgm:pt modelId="{8CFC7772-2FB3-4B40-8DB4-FC136C579542}">
      <dgm:prSet phldrT="[Text]" custT="1"/>
      <dgm:spPr/>
      <dgm:t>
        <a:bodyPr/>
        <a:lstStyle/>
        <a:p>
          <a:r>
            <a:rPr lang="en-US" sz="1300" b="1" dirty="0"/>
            <a:t>5. </a:t>
          </a:r>
          <a:r>
            <a:rPr lang="en-US" sz="1300" b="1" dirty="0" err="1"/>
            <a:t>Evaluasi</a:t>
          </a:r>
          <a:r>
            <a:rPr lang="en-US" sz="1300" b="1" dirty="0"/>
            <a:t> </a:t>
          </a:r>
          <a:r>
            <a:rPr lang="en-US" sz="1300" b="1" dirty="0" err="1"/>
            <a:t>Penawaran</a:t>
          </a:r>
          <a:r>
            <a:rPr lang="en-US" sz="1300" b="1" dirty="0"/>
            <a:t> </a:t>
          </a:r>
          <a:r>
            <a:rPr lang="en-US" sz="1300" b="1" dirty="0" err="1"/>
            <a:t>Peserta</a:t>
          </a:r>
          <a:r>
            <a:rPr lang="en-US" sz="1300" b="1" dirty="0"/>
            <a:t> (Administrasi dan Teknis) </a:t>
          </a:r>
          <a:r>
            <a:rPr lang="en-US" sz="1300" b="1" dirty="0" err="1"/>
            <a:t>Tahap</a:t>
          </a:r>
          <a:r>
            <a:rPr lang="en-US" sz="1300" b="1" dirty="0"/>
            <a:t> I</a:t>
          </a:r>
        </a:p>
      </dgm:t>
    </dgm:pt>
    <dgm:pt modelId="{4B60FE6C-9AD8-48D3-ADF7-58D93A82DE0E}" type="parTrans" cxnId="{F3BA3C34-11E2-451B-B92E-5587E6AF2444}">
      <dgm:prSet/>
      <dgm:spPr/>
      <dgm:t>
        <a:bodyPr/>
        <a:lstStyle/>
        <a:p>
          <a:endParaRPr lang="en-US"/>
        </a:p>
      </dgm:t>
    </dgm:pt>
    <dgm:pt modelId="{C797719E-D2E6-4C33-BC52-8FE0C8602DC5}" type="sibTrans" cxnId="{F3BA3C34-11E2-451B-B92E-5587E6AF2444}">
      <dgm:prSet/>
      <dgm:spPr/>
      <dgm:t>
        <a:bodyPr/>
        <a:lstStyle/>
        <a:p>
          <a:endParaRPr lang="en-US"/>
        </a:p>
      </dgm:t>
    </dgm:pt>
    <dgm:pt modelId="{E0E74F1B-2727-42FA-AAB7-05D7CB965CDE}" type="pres">
      <dgm:prSet presAssocID="{4E5757E2-3BDD-4DAA-85FD-47413750B3D2}" presName="diagram" presStyleCnt="0">
        <dgm:presLayoutVars>
          <dgm:dir/>
          <dgm:resizeHandles val="exact"/>
        </dgm:presLayoutVars>
      </dgm:prSet>
      <dgm:spPr/>
    </dgm:pt>
    <dgm:pt modelId="{80F48887-9634-4FAE-8013-C4B0EDCF0263}" type="pres">
      <dgm:prSet presAssocID="{557585D4-1DDF-4518-B852-E72AF3DB5E29}" presName="node" presStyleLbl="node1" presStyleIdx="0" presStyleCnt="6" custScaleX="123940" custLinFactX="-8734" custLinFactNeighborX="-100000" custLinFactNeighborY="-1290">
        <dgm:presLayoutVars>
          <dgm:bulletEnabled val="1"/>
        </dgm:presLayoutVars>
      </dgm:prSet>
      <dgm:spPr/>
    </dgm:pt>
    <dgm:pt modelId="{F651A544-5083-496B-B357-4771B7399A98}" type="pres">
      <dgm:prSet presAssocID="{40DDA064-1931-4354-9251-A370B9E9E5A1}" presName="sibTrans" presStyleLbl="sibTrans2D1" presStyleIdx="0" presStyleCnt="5"/>
      <dgm:spPr/>
    </dgm:pt>
    <dgm:pt modelId="{465D5531-E1E1-4354-937C-527E8AAA1D2C}" type="pres">
      <dgm:prSet presAssocID="{40DDA064-1931-4354-9251-A370B9E9E5A1}" presName="connectorText" presStyleLbl="sibTrans2D1" presStyleIdx="0" presStyleCnt="5"/>
      <dgm:spPr/>
    </dgm:pt>
    <dgm:pt modelId="{FFE160F8-5365-46CA-BB1E-F591E8B3E658}" type="pres">
      <dgm:prSet presAssocID="{152ADC73-FEA7-4740-9116-375CDFDB58B8}" presName="node" presStyleLbl="node1" presStyleIdx="1" presStyleCnt="6" custLinFactNeighborX="-11521" custLinFactNeighborY="-3884">
        <dgm:presLayoutVars>
          <dgm:bulletEnabled val="1"/>
        </dgm:presLayoutVars>
      </dgm:prSet>
      <dgm:spPr/>
    </dgm:pt>
    <dgm:pt modelId="{0E3DD131-18ED-4754-AA85-751DCBB5AF64}" type="pres">
      <dgm:prSet presAssocID="{69DFA316-0658-40E1-8068-B9B2364DFBAF}" presName="sibTrans" presStyleLbl="sibTrans2D1" presStyleIdx="1" presStyleCnt="5" custAng="21506491"/>
      <dgm:spPr/>
    </dgm:pt>
    <dgm:pt modelId="{6AC252EA-F64C-42EE-B6D3-A0F13E7E3D4C}" type="pres">
      <dgm:prSet presAssocID="{69DFA316-0658-40E1-8068-B9B2364DFBAF}" presName="connectorText" presStyleLbl="sibTrans2D1" presStyleIdx="1" presStyleCnt="5"/>
      <dgm:spPr/>
    </dgm:pt>
    <dgm:pt modelId="{1349F9ED-C9B4-4893-A022-68F71C5BE3E9}" type="pres">
      <dgm:prSet presAssocID="{28371345-FC8F-45CF-B4D3-E4CEC3E5DE7B}" presName="node" presStyleLbl="node1" presStyleIdx="2" presStyleCnt="6" custLinFactNeighborX="-13464" custLinFactNeighborY="-2453">
        <dgm:presLayoutVars>
          <dgm:bulletEnabled val="1"/>
        </dgm:presLayoutVars>
      </dgm:prSet>
      <dgm:spPr/>
    </dgm:pt>
    <dgm:pt modelId="{46A09281-DDE0-409F-99D2-6B30F0E32F14}" type="pres">
      <dgm:prSet presAssocID="{52FA883F-7324-4A8C-8882-F9278022A0EC}" presName="sibTrans" presStyleLbl="sibTrans2D1" presStyleIdx="2" presStyleCnt="5" custAng="82080"/>
      <dgm:spPr/>
    </dgm:pt>
    <dgm:pt modelId="{B7828E03-7A83-4A0D-9FEE-4A280FB03927}" type="pres">
      <dgm:prSet presAssocID="{52FA883F-7324-4A8C-8882-F9278022A0EC}" presName="connectorText" presStyleLbl="sibTrans2D1" presStyleIdx="2" presStyleCnt="5"/>
      <dgm:spPr/>
    </dgm:pt>
    <dgm:pt modelId="{3FEA2593-8731-4FAB-9852-0C0932AABFB8}" type="pres">
      <dgm:prSet presAssocID="{7CC9F049-3290-4B2F-9A38-124249E559B1}" presName="node" presStyleLbl="node1" presStyleIdx="3" presStyleCnt="6" custScaleX="120177" custLinFactNeighborX="2481" custLinFactNeighborY="-1294">
        <dgm:presLayoutVars>
          <dgm:bulletEnabled val="1"/>
        </dgm:presLayoutVars>
      </dgm:prSet>
      <dgm:spPr/>
    </dgm:pt>
    <dgm:pt modelId="{9A46DCB9-28A1-4440-AA12-17AA891B35B0}" type="pres">
      <dgm:prSet presAssocID="{BD387C58-03E6-418C-8D21-43DB33F86BC4}" presName="sibTrans" presStyleLbl="sibTrans2D1" presStyleIdx="3" presStyleCnt="5" custAng="21598505" custLinFactNeighborX="-10189" custLinFactNeighborY="0"/>
      <dgm:spPr/>
    </dgm:pt>
    <dgm:pt modelId="{59C3FDC1-6EC2-4FF5-AC16-CA3E85A9EA99}" type="pres">
      <dgm:prSet presAssocID="{BD387C58-03E6-418C-8D21-43DB33F86BC4}" presName="connectorText" presStyleLbl="sibTrans2D1" presStyleIdx="3" presStyleCnt="5"/>
      <dgm:spPr/>
    </dgm:pt>
    <dgm:pt modelId="{9C999732-5877-4D36-A8C8-AC8F15606968}" type="pres">
      <dgm:prSet presAssocID="{8CFC7772-2FB3-4B40-8DB4-FC136C579542}" presName="node" presStyleLbl="node1" presStyleIdx="4" presStyleCnt="6" custLinFactNeighborX="-10132">
        <dgm:presLayoutVars>
          <dgm:bulletEnabled val="1"/>
        </dgm:presLayoutVars>
      </dgm:prSet>
      <dgm:spPr/>
    </dgm:pt>
    <dgm:pt modelId="{6F64A655-BE96-4237-ACE4-38E16B8C1D19}" type="pres">
      <dgm:prSet presAssocID="{C797719E-D2E6-4C33-BC52-8FE0C8602DC5}" presName="sibTrans" presStyleLbl="sibTrans2D1" presStyleIdx="4" presStyleCnt="5"/>
      <dgm:spPr/>
    </dgm:pt>
    <dgm:pt modelId="{D4480DE0-4BD7-426A-96C7-A9DA29F3A75E}" type="pres">
      <dgm:prSet presAssocID="{C797719E-D2E6-4C33-BC52-8FE0C8602DC5}" presName="connectorText" presStyleLbl="sibTrans2D1" presStyleIdx="4" presStyleCnt="5"/>
      <dgm:spPr/>
    </dgm:pt>
    <dgm:pt modelId="{C1BCD23D-BF23-4725-A693-23BDAA183336}" type="pres">
      <dgm:prSet presAssocID="{1B84E845-29DB-487F-97F1-4D512BE564AC}" presName="node" presStyleLbl="node1" presStyleIdx="5" presStyleCnt="6" custScaleX="121179" custLinFactNeighborX="-4885" custLinFactNeighborY="-2588">
        <dgm:presLayoutVars>
          <dgm:bulletEnabled val="1"/>
        </dgm:presLayoutVars>
      </dgm:prSet>
      <dgm:spPr/>
    </dgm:pt>
  </dgm:ptLst>
  <dgm:cxnLst>
    <dgm:cxn modelId="{D8EA001A-D7FA-4E18-9B1E-5ED41A97EEAE}" type="presOf" srcId="{52FA883F-7324-4A8C-8882-F9278022A0EC}" destId="{46A09281-DDE0-409F-99D2-6B30F0E32F14}" srcOrd="0" destOrd="0" presId="urn:microsoft.com/office/officeart/2005/8/layout/process5"/>
    <dgm:cxn modelId="{D642501B-CD89-4CAC-AEEC-44C38C357FCD}" type="presOf" srcId="{BD387C58-03E6-418C-8D21-43DB33F86BC4}" destId="{59C3FDC1-6EC2-4FF5-AC16-CA3E85A9EA99}" srcOrd="1" destOrd="0" presId="urn:microsoft.com/office/officeart/2005/8/layout/process5"/>
    <dgm:cxn modelId="{D72F1420-0417-4340-B475-E3CF48E941A2}" srcId="{4E5757E2-3BDD-4DAA-85FD-47413750B3D2}" destId="{7CC9F049-3290-4B2F-9A38-124249E559B1}" srcOrd="3" destOrd="0" parTransId="{851D15AF-2319-4805-804F-E45A7E20B51A}" sibTransId="{BD387C58-03E6-418C-8D21-43DB33F86BC4}"/>
    <dgm:cxn modelId="{5128DA20-1286-4422-B64D-7A2D737BC8DF}" srcId="{4E5757E2-3BDD-4DAA-85FD-47413750B3D2}" destId="{152ADC73-FEA7-4740-9116-375CDFDB58B8}" srcOrd="1" destOrd="0" parTransId="{DCAA324A-C487-40F1-8882-61EE7D651E92}" sibTransId="{69DFA316-0658-40E1-8068-B9B2364DFBAF}"/>
    <dgm:cxn modelId="{8D164225-EDF6-43DF-9F6B-9EF20F8BB09C}" srcId="{4E5757E2-3BDD-4DAA-85FD-47413750B3D2}" destId="{557585D4-1DDF-4518-B852-E72AF3DB5E29}" srcOrd="0" destOrd="0" parTransId="{AFC331A3-BDBB-45F6-9BE7-2BBEC9460AB8}" sibTransId="{40DDA064-1931-4354-9251-A370B9E9E5A1}"/>
    <dgm:cxn modelId="{53503C29-3320-415C-92FA-4D0E2048BE51}" type="presOf" srcId="{40DDA064-1931-4354-9251-A370B9E9E5A1}" destId="{465D5531-E1E1-4354-937C-527E8AAA1D2C}" srcOrd="1" destOrd="0" presId="urn:microsoft.com/office/officeart/2005/8/layout/process5"/>
    <dgm:cxn modelId="{BBF0F329-0779-4590-89E1-8E27B3528CE5}" srcId="{4E5757E2-3BDD-4DAA-85FD-47413750B3D2}" destId="{1B84E845-29DB-487F-97F1-4D512BE564AC}" srcOrd="5" destOrd="0" parTransId="{26E054C5-34FE-4252-A832-8BB30C19E22B}" sibTransId="{40C3127D-30D1-44D2-AA6F-4EC2528AA3E2}"/>
    <dgm:cxn modelId="{F3BA3C34-11E2-451B-B92E-5587E6AF2444}" srcId="{4E5757E2-3BDD-4DAA-85FD-47413750B3D2}" destId="{8CFC7772-2FB3-4B40-8DB4-FC136C579542}" srcOrd="4" destOrd="0" parTransId="{4B60FE6C-9AD8-48D3-ADF7-58D93A82DE0E}" sibTransId="{C797719E-D2E6-4C33-BC52-8FE0C8602DC5}"/>
    <dgm:cxn modelId="{EC75233C-2F0C-4435-AD72-25EB7C4F00AB}" type="presOf" srcId="{52FA883F-7324-4A8C-8882-F9278022A0EC}" destId="{B7828E03-7A83-4A0D-9FEE-4A280FB03927}" srcOrd="1" destOrd="0" presId="urn:microsoft.com/office/officeart/2005/8/layout/process5"/>
    <dgm:cxn modelId="{32987E5C-00B4-4279-942D-10E8AE7CB662}" type="presOf" srcId="{C797719E-D2E6-4C33-BC52-8FE0C8602DC5}" destId="{6F64A655-BE96-4237-ACE4-38E16B8C1D19}" srcOrd="0" destOrd="0" presId="urn:microsoft.com/office/officeart/2005/8/layout/process5"/>
    <dgm:cxn modelId="{F039E860-1986-45E7-BCB2-1FF362718791}" type="presOf" srcId="{69DFA316-0658-40E1-8068-B9B2364DFBAF}" destId="{6AC252EA-F64C-42EE-B6D3-A0F13E7E3D4C}" srcOrd="1" destOrd="0" presId="urn:microsoft.com/office/officeart/2005/8/layout/process5"/>
    <dgm:cxn modelId="{2F25CD66-9CDC-41A7-B4EC-28E93CC06419}" type="presOf" srcId="{8CFC7772-2FB3-4B40-8DB4-FC136C579542}" destId="{9C999732-5877-4D36-A8C8-AC8F15606968}" srcOrd="0" destOrd="0" presId="urn:microsoft.com/office/officeart/2005/8/layout/process5"/>
    <dgm:cxn modelId="{D7E18E47-29AE-4769-A471-5D3249255250}" type="presOf" srcId="{1B84E845-29DB-487F-97F1-4D512BE564AC}" destId="{C1BCD23D-BF23-4725-A693-23BDAA183336}" srcOrd="0" destOrd="0" presId="urn:microsoft.com/office/officeart/2005/8/layout/process5"/>
    <dgm:cxn modelId="{D2F9738A-937C-42FF-A345-30EBF2631FD5}" type="presOf" srcId="{BD387C58-03E6-418C-8D21-43DB33F86BC4}" destId="{9A46DCB9-28A1-4440-AA12-17AA891B35B0}" srcOrd="0" destOrd="0" presId="urn:microsoft.com/office/officeart/2005/8/layout/process5"/>
    <dgm:cxn modelId="{1C1831AD-A9B1-4C1C-B024-B32CB21698DA}" type="presOf" srcId="{69DFA316-0658-40E1-8068-B9B2364DFBAF}" destId="{0E3DD131-18ED-4754-AA85-751DCBB5AF64}" srcOrd="0" destOrd="0" presId="urn:microsoft.com/office/officeart/2005/8/layout/process5"/>
    <dgm:cxn modelId="{23FDDDAD-6339-4E00-A28D-83524579F2B8}" type="presOf" srcId="{40DDA064-1931-4354-9251-A370B9E9E5A1}" destId="{F651A544-5083-496B-B357-4771B7399A98}" srcOrd="0" destOrd="0" presId="urn:microsoft.com/office/officeart/2005/8/layout/process5"/>
    <dgm:cxn modelId="{92B324AE-0C5B-4841-A7BE-EC229A588F2A}" type="presOf" srcId="{28371345-FC8F-45CF-B4D3-E4CEC3E5DE7B}" destId="{1349F9ED-C9B4-4893-A022-68F71C5BE3E9}" srcOrd="0" destOrd="0" presId="urn:microsoft.com/office/officeart/2005/8/layout/process5"/>
    <dgm:cxn modelId="{F9BAE0B8-2AB3-418C-8E88-DE02FDE905D5}" type="presOf" srcId="{4E5757E2-3BDD-4DAA-85FD-47413750B3D2}" destId="{E0E74F1B-2727-42FA-AAB7-05D7CB965CDE}" srcOrd="0" destOrd="0" presId="urn:microsoft.com/office/officeart/2005/8/layout/process5"/>
    <dgm:cxn modelId="{5DE9F7BC-DE6D-4D76-ADD7-AD90825F4797}" type="presOf" srcId="{152ADC73-FEA7-4740-9116-375CDFDB58B8}" destId="{FFE160F8-5365-46CA-BB1E-F591E8B3E658}" srcOrd="0" destOrd="0" presId="urn:microsoft.com/office/officeart/2005/8/layout/process5"/>
    <dgm:cxn modelId="{B2D8FBC9-E9B6-48C2-92DA-7563618DFDB7}" type="presOf" srcId="{7CC9F049-3290-4B2F-9A38-124249E559B1}" destId="{3FEA2593-8731-4FAB-9852-0C0932AABFB8}" srcOrd="0" destOrd="0" presId="urn:microsoft.com/office/officeart/2005/8/layout/process5"/>
    <dgm:cxn modelId="{1261BDD4-92A1-41AA-95C7-12A17438E85E}" type="presOf" srcId="{557585D4-1DDF-4518-B852-E72AF3DB5E29}" destId="{80F48887-9634-4FAE-8013-C4B0EDCF0263}" srcOrd="0" destOrd="0" presId="urn:microsoft.com/office/officeart/2005/8/layout/process5"/>
    <dgm:cxn modelId="{6F5BC9F1-AC7F-4ABC-B4E1-9574527370A5}" srcId="{4E5757E2-3BDD-4DAA-85FD-47413750B3D2}" destId="{28371345-FC8F-45CF-B4D3-E4CEC3E5DE7B}" srcOrd="2" destOrd="0" parTransId="{404C58C3-7083-4054-A54A-7BB2A2FEC02F}" sibTransId="{52FA883F-7324-4A8C-8882-F9278022A0EC}"/>
    <dgm:cxn modelId="{C29C10F5-E6CA-438D-81F4-344E6C4216DE}" type="presOf" srcId="{C797719E-D2E6-4C33-BC52-8FE0C8602DC5}" destId="{D4480DE0-4BD7-426A-96C7-A9DA29F3A75E}" srcOrd="1" destOrd="0" presId="urn:microsoft.com/office/officeart/2005/8/layout/process5"/>
    <dgm:cxn modelId="{BA77409F-FD0B-4A8A-ADED-5485B37480D0}" type="presParOf" srcId="{E0E74F1B-2727-42FA-AAB7-05D7CB965CDE}" destId="{80F48887-9634-4FAE-8013-C4B0EDCF0263}" srcOrd="0" destOrd="0" presId="urn:microsoft.com/office/officeart/2005/8/layout/process5"/>
    <dgm:cxn modelId="{C3D0254A-C6EE-41C2-84D7-1665A8073DE0}" type="presParOf" srcId="{E0E74F1B-2727-42FA-AAB7-05D7CB965CDE}" destId="{F651A544-5083-496B-B357-4771B7399A98}" srcOrd="1" destOrd="0" presId="urn:microsoft.com/office/officeart/2005/8/layout/process5"/>
    <dgm:cxn modelId="{732C3994-3BEE-416C-BB7D-1D681596C467}" type="presParOf" srcId="{F651A544-5083-496B-B357-4771B7399A98}" destId="{465D5531-E1E1-4354-937C-527E8AAA1D2C}" srcOrd="0" destOrd="0" presId="urn:microsoft.com/office/officeart/2005/8/layout/process5"/>
    <dgm:cxn modelId="{B83E6374-BF33-40A2-AFA1-3C44A5DEA844}" type="presParOf" srcId="{E0E74F1B-2727-42FA-AAB7-05D7CB965CDE}" destId="{FFE160F8-5365-46CA-BB1E-F591E8B3E658}" srcOrd="2" destOrd="0" presId="urn:microsoft.com/office/officeart/2005/8/layout/process5"/>
    <dgm:cxn modelId="{805C5D18-DB9B-4654-A283-E453B594A5FD}" type="presParOf" srcId="{E0E74F1B-2727-42FA-AAB7-05D7CB965CDE}" destId="{0E3DD131-18ED-4754-AA85-751DCBB5AF64}" srcOrd="3" destOrd="0" presId="urn:microsoft.com/office/officeart/2005/8/layout/process5"/>
    <dgm:cxn modelId="{83209A10-AD73-42C3-A5E6-D78FB05D2380}" type="presParOf" srcId="{0E3DD131-18ED-4754-AA85-751DCBB5AF64}" destId="{6AC252EA-F64C-42EE-B6D3-A0F13E7E3D4C}" srcOrd="0" destOrd="0" presId="urn:microsoft.com/office/officeart/2005/8/layout/process5"/>
    <dgm:cxn modelId="{2B64E2C3-F5FB-4A26-9BF8-753E6D2AF299}" type="presParOf" srcId="{E0E74F1B-2727-42FA-AAB7-05D7CB965CDE}" destId="{1349F9ED-C9B4-4893-A022-68F71C5BE3E9}" srcOrd="4" destOrd="0" presId="urn:microsoft.com/office/officeart/2005/8/layout/process5"/>
    <dgm:cxn modelId="{255D1CAA-B95A-4210-B98C-ED4726F29A49}" type="presParOf" srcId="{E0E74F1B-2727-42FA-AAB7-05D7CB965CDE}" destId="{46A09281-DDE0-409F-99D2-6B30F0E32F14}" srcOrd="5" destOrd="0" presId="urn:microsoft.com/office/officeart/2005/8/layout/process5"/>
    <dgm:cxn modelId="{58B38DB7-D7CB-43DD-B390-25849434FFB6}" type="presParOf" srcId="{46A09281-DDE0-409F-99D2-6B30F0E32F14}" destId="{B7828E03-7A83-4A0D-9FEE-4A280FB03927}" srcOrd="0" destOrd="0" presId="urn:microsoft.com/office/officeart/2005/8/layout/process5"/>
    <dgm:cxn modelId="{38AA17F1-FDC2-470E-BF47-8D14C3F636E7}" type="presParOf" srcId="{E0E74F1B-2727-42FA-AAB7-05D7CB965CDE}" destId="{3FEA2593-8731-4FAB-9852-0C0932AABFB8}" srcOrd="6" destOrd="0" presId="urn:microsoft.com/office/officeart/2005/8/layout/process5"/>
    <dgm:cxn modelId="{852D3C5D-1543-47EA-BA2A-438243A3B237}" type="presParOf" srcId="{E0E74F1B-2727-42FA-AAB7-05D7CB965CDE}" destId="{9A46DCB9-28A1-4440-AA12-17AA891B35B0}" srcOrd="7" destOrd="0" presId="urn:microsoft.com/office/officeart/2005/8/layout/process5"/>
    <dgm:cxn modelId="{BAEDFD5A-454E-4F9E-8D15-56C686853D29}" type="presParOf" srcId="{9A46DCB9-28A1-4440-AA12-17AA891B35B0}" destId="{59C3FDC1-6EC2-4FF5-AC16-CA3E85A9EA99}" srcOrd="0" destOrd="0" presId="urn:microsoft.com/office/officeart/2005/8/layout/process5"/>
    <dgm:cxn modelId="{BE93F0A6-41CE-40AB-8674-421ACEADBAD4}" type="presParOf" srcId="{E0E74F1B-2727-42FA-AAB7-05D7CB965CDE}" destId="{9C999732-5877-4D36-A8C8-AC8F15606968}" srcOrd="8" destOrd="0" presId="urn:microsoft.com/office/officeart/2005/8/layout/process5"/>
    <dgm:cxn modelId="{B0BE7743-F25F-48F4-A6FE-38DC1FD06A4C}" type="presParOf" srcId="{E0E74F1B-2727-42FA-AAB7-05D7CB965CDE}" destId="{6F64A655-BE96-4237-ACE4-38E16B8C1D19}" srcOrd="9" destOrd="0" presId="urn:microsoft.com/office/officeart/2005/8/layout/process5"/>
    <dgm:cxn modelId="{BAD47D33-38CD-4748-80D8-98E1B9E71AE5}" type="presParOf" srcId="{6F64A655-BE96-4237-ACE4-38E16B8C1D19}" destId="{D4480DE0-4BD7-426A-96C7-A9DA29F3A75E}" srcOrd="0" destOrd="0" presId="urn:microsoft.com/office/officeart/2005/8/layout/process5"/>
    <dgm:cxn modelId="{13643324-2A82-4217-9F64-7D429DC8E841}" type="presParOf" srcId="{E0E74F1B-2727-42FA-AAB7-05D7CB965CDE}" destId="{C1BCD23D-BF23-4725-A693-23BDAA183336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48887-9634-4FAE-8013-C4B0EDCF0263}">
      <dsp:nvSpPr>
        <dsp:cNvPr id="0" name=""/>
        <dsp:cNvSpPr/>
      </dsp:nvSpPr>
      <dsp:spPr>
        <a:xfrm>
          <a:off x="0" y="142781"/>
          <a:ext cx="3146588" cy="15232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1. </a:t>
          </a:r>
          <a:r>
            <a:rPr lang="en-US" sz="1300" b="1" kern="1200" dirty="0" err="1"/>
            <a:t>Undangan</a:t>
          </a:r>
          <a:r>
            <a:rPr lang="en-US" sz="1300" b="1" kern="1200" dirty="0"/>
            <a:t>, </a:t>
          </a:r>
          <a:r>
            <a:rPr lang="en-US" sz="1300" b="1" kern="1200" dirty="0" err="1"/>
            <a:t>Pendaftaran</a:t>
          </a:r>
          <a:r>
            <a:rPr lang="en-US" sz="1300" b="1" kern="1200" dirty="0"/>
            <a:t> dan </a:t>
          </a:r>
          <a:r>
            <a:rPr lang="en-US" sz="1300" b="1" kern="1200" dirty="0" err="1"/>
            <a:t>Penyampaian</a:t>
          </a:r>
          <a:r>
            <a:rPr lang="en-US" sz="1300" b="1" kern="1200" dirty="0"/>
            <a:t> </a:t>
          </a:r>
          <a:r>
            <a:rPr lang="en-US" sz="1300" b="1" kern="1200" dirty="0" err="1"/>
            <a:t>dokumen</a:t>
          </a:r>
          <a:r>
            <a:rPr lang="en-US" sz="1300" b="1" kern="1200" dirty="0"/>
            <a:t> </a:t>
          </a:r>
          <a:r>
            <a:rPr lang="en-US" sz="1300" b="1" kern="1200" dirty="0" err="1"/>
            <a:t>pendukung</a:t>
          </a:r>
          <a:r>
            <a:rPr lang="en-US" sz="1300" b="1" kern="1200" dirty="0"/>
            <a:t> </a:t>
          </a:r>
          <a:r>
            <a:rPr lang="en-US" sz="1300" b="1" kern="1200" dirty="0" err="1"/>
            <a:t>pengadaan</a:t>
          </a:r>
          <a:r>
            <a:rPr lang="en-US" sz="1300" b="1" kern="1200" dirty="0"/>
            <a:t> (TOR, </a:t>
          </a:r>
          <a:r>
            <a:rPr lang="en-US" sz="1300" b="1" kern="1200" dirty="0" err="1"/>
            <a:t>Dok</a:t>
          </a:r>
          <a:r>
            <a:rPr lang="en-US" sz="1300" b="1" kern="1200" dirty="0"/>
            <a:t> </a:t>
          </a:r>
          <a:r>
            <a:rPr lang="en-US" sz="1300" b="1" kern="1200" dirty="0" err="1"/>
            <a:t>Lelang</a:t>
          </a:r>
          <a:r>
            <a:rPr lang="en-US" sz="1300" b="1" kern="1200" dirty="0"/>
            <a:t>, </a:t>
          </a:r>
          <a:r>
            <a:rPr lang="en-US" sz="1300" b="1" kern="1200" dirty="0" err="1"/>
            <a:t>dll</a:t>
          </a:r>
          <a:r>
            <a:rPr lang="en-US" sz="1300" b="1" kern="1200" dirty="0"/>
            <a:t>) </a:t>
          </a:r>
        </a:p>
      </dsp:txBody>
      <dsp:txXfrm>
        <a:off x="44615" y="187396"/>
        <a:ext cx="3057358" cy="1434049"/>
      </dsp:txXfrm>
    </dsp:sp>
    <dsp:sp modelId="{F651A544-5083-496B-B357-4771B7399A98}">
      <dsp:nvSpPr>
        <dsp:cNvPr id="0" name=""/>
        <dsp:cNvSpPr/>
      </dsp:nvSpPr>
      <dsp:spPr>
        <a:xfrm rot="21566113">
          <a:off x="3403033" y="568527"/>
          <a:ext cx="617867" cy="6296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>
            <a:solidFill>
              <a:schemeClr val="tx1"/>
            </a:solidFill>
          </a:endParaRPr>
        </a:p>
      </dsp:txBody>
      <dsp:txXfrm>
        <a:off x="3403038" y="695365"/>
        <a:ext cx="432507" cy="377774"/>
      </dsp:txXfrm>
    </dsp:sp>
    <dsp:sp modelId="{FFE160F8-5365-46CA-BB1E-F591E8B3E658}">
      <dsp:nvSpPr>
        <dsp:cNvPr id="0" name=""/>
        <dsp:cNvSpPr/>
      </dsp:nvSpPr>
      <dsp:spPr>
        <a:xfrm>
          <a:off x="4312318" y="103267"/>
          <a:ext cx="2538799" cy="15232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2. </a:t>
          </a:r>
          <a:r>
            <a:rPr lang="en-US" sz="1300" b="1" kern="1200" dirty="0" err="1"/>
            <a:t>Penjelasan</a:t>
          </a:r>
          <a:r>
            <a:rPr lang="en-US" sz="1300" b="1" kern="1200" dirty="0"/>
            <a:t> </a:t>
          </a:r>
          <a:r>
            <a:rPr lang="en-US" sz="1300" b="1" kern="1200" dirty="0" err="1"/>
            <a:t>Lelang</a:t>
          </a:r>
          <a:r>
            <a:rPr lang="en-US" sz="1300" b="1" kern="1200" dirty="0"/>
            <a:t>  (</a:t>
          </a:r>
          <a:r>
            <a:rPr lang="en-US" sz="1300" b="1" kern="1200" dirty="0" err="1"/>
            <a:t>Aanwijzing</a:t>
          </a:r>
          <a:r>
            <a:rPr lang="en-US" sz="1300" b="1" kern="1200" dirty="0"/>
            <a:t>) / Tanya Jawab </a:t>
          </a:r>
          <a:r>
            <a:rPr lang="en-US" sz="1300" b="1" kern="1200" dirty="0" err="1"/>
            <a:t>Tahap</a:t>
          </a:r>
          <a:r>
            <a:rPr lang="en-US" sz="1300" b="1" kern="1200" dirty="0"/>
            <a:t> I</a:t>
          </a:r>
        </a:p>
      </dsp:txBody>
      <dsp:txXfrm>
        <a:off x="4356933" y="147882"/>
        <a:ext cx="2449569" cy="1434049"/>
      </dsp:txXfrm>
    </dsp:sp>
    <dsp:sp modelId="{0E3DD131-18ED-4754-AA85-751DCBB5AF64}">
      <dsp:nvSpPr>
        <dsp:cNvPr id="0" name=""/>
        <dsp:cNvSpPr/>
      </dsp:nvSpPr>
      <dsp:spPr>
        <a:xfrm rot="21527871">
          <a:off x="7063675" y="560905"/>
          <a:ext cx="512091" cy="6296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>
            <a:solidFill>
              <a:schemeClr val="tx1"/>
            </a:solidFill>
          </a:endParaRPr>
        </a:p>
      </dsp:txBody>
      <dsp:txXfrm>
        <a:off x="7063692" y="688441"/>
        <a:ext cx="358464" cy="377774"/>
      </dsp:txXfrm>
    </dsp:sp>
    <dsp:sp modelId="{1349F9ED-C9B4-4893-A022-68F71C5BE3E9}">
      <dsp:nvSpPr>
        <dsp:cNvPr id="0" name=""/>
        <dsp:cNvSpPr/>
      </dsp:nvSpPr>
      <dsp:spPr>
        <a:xfrm>
          <a:off x="7817309" y="125065"/>
          <a:ext cx="2538799" cy="1523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3. </a:t>
          </a:r>
          <a:r>
            <a:rPr lang="en-US" sz="1300" b="1" kern="1200" dirty="0" err="1"/>
            <a:t>Pemasukan</a:t>
          </a:r>
          <a:r>
            <a:rPr lang="en-US" sz="1300" b="1" kern="1200" dirty="0"/>
            <a:t> </a:t>
          </a:r>
          <a:r>
            <a:rPr lang="en-US" sz="1300" b="1" kern="1200" dirty="0" err="1"/>
            <a:t>Penawaran</a:t>
          </a:r>
          <a:r>
            <a:rPr lang="en-US" sz="1300" b="1" kern="1200" dirty="0"/>
            <a:t> </a:t>
          </a:r>
          <a:r>
            <a:rPr lang="en-US" sz="1300" b="1" kern="1200" dirty="0" err="1"/>
            <a:t>Tahap</a:t>
          </a:r>
          <a:r>
            <a:rPr lang="en-US" sz="1300" b="1" kern="1200" dirty="0"/>
            <a:t> I oleh </a:t>
          </a:r>
          <a:r>
            <a:rPr lang="en-US" sz="1300" b="1" kern="1200" dirty="0" err="1"/>
            <a:t>peserta</a:t>
          </a:r>
          <a:r>
            <a:rPr lang="en-US" sz="1300" b="1" kern="1200" dirty="0"/>
            <a:t> </a:t>
          </a:r>
          <a:r>
            <a:rPr lang="en-US" sz="1300" b="1" kern="1200" dirty="0" err="1"/>
            <a:t>melalui</a:t>
          </a:r>
          <a:r>
            <a:rPr lang="en-US" sz="1300" b="1" kern="1200" dirty="0"/>
            <a:t> </a:t>
          </a:r>
          <a:r>
            <a:rPr lang="en-US" sz="1300" b="1" kern="1200" dirty="0" err="1"/>
            <a:t>eSCM</a:t>
          </a:r>
          <a:r>
            <a:rPr lang="en-US" sz="1300" b="1" kern="1200" dirty="0"/>
            <a:t> (E-proc) dan email</a:t>
          </a:r>
        </a:p>
      </dsp:txBody>
      <dsp:txXfrm>
        <a:off x="7861924" y="169680"/>
        <a:ext cx="2449569" cy="1434049"/>
      </dsp:txXfrm>
    </dsp:sp>
    <dsp:sp modelId="{46A09281-DDE0-409F-99D2-6B30F0E32F14}">
      <dsp:nvSpPr>
        <dsp:cNvPr id="0" name=""/>
        <dsp:cNvSpPr/>
      </dsp:nvSpPr>
      <dsp:spPr>
        <a:xfrm rot="5366147">
          <a:off x="8855361" y="1834624"/>
          <a:ext cx="547894" cy="6296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>
            <a:solidFill>
              <a:schemeClr val="tx1"/>
            </a:solidFill>
          </a:endParaRPr>
        </a:p>
      </dsp:txBody>
      <dsp:txXfrm rot="-5400000">
        <a:off x="8939612" y="1875492"/>
        <a:ext cx="377774" cy="383526"/>
      </dsp:txXfrm>
    </dsp:sp>
    <dsp:sp modelId="{3FEA2593-8731-4FAB-9852-0C0932AABFB8}">
      <dsp:nvSpPr>
        <dsp:cNvPr id="0" name=""/>
        <dsp:cNvSpPr/>
      </dsp:nvSpPr>
      <dsp:spPr>
        <a:xfrm>
          <a:off x="7647427" y="2681520"/>
          <a:ext cx="3051053" cy="15232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4. </a:t>
          </a:r>
          <a:r>
            <a:rPr lang="en-US" sz="1300" b="1" kern="1200" dirty="0" err="1"/>
            <a:t>Pembukaan</a:t>
          </a:r>
          <a:r>
            <a:rPr lang="en-US" sz="1300" b="1" kern="1200" dirty="0"/>
            <a:t> </a:t>
          </a:r>
          <a:r>
            <a:rPr lang="en-US" sz="1300" b="1" kern="1200" dirty="0" err="1"/>
            <a:t>Penawaran</a:t>
          </a:r>
          <a:r>
            <a:rPr lang="en-US" sz="1300" b="1" kern="1200" dirty="0"/>
            <a:t> Administrasi dan Teknis (</a:t>
          </a:r>
          <a:r>
            <a:rPr lang="en-US" sz="1300" b="1" kern="1200" dirty="0" err="1"/>
            <a:t>Tahap</a:t>
          </a:r>
          <a:r>
            <a:rPr lang="en-US" sz="1300" b="1" kern="1200" dirty="0"/>
            <a:t> I) </a:t>
          </a:r>
          <a:r>
            <a:rPr lang="en-US" sz="1300" b="1" kern="1200" dirty="0" err="1"/>
            <a:t>melalui</a:t>
          </a:r>
          <a:r>
            <a:rPr lang="en-US" sz="1300" b="1" kern="1200" dirty="0"/>
            <a:t> </a:t>
          </a:r>
          <a:r>
            <a:rPr lang="en-US" sz="1300" b="1" kern="1200" dirty="0" err="1"/>
            <a:t>eSCM</a:t>
          </a:r>
          <a:endParaRPr lang="en-US" sz="1300" b="1" kern="1200" dirty="0"/>
        </a:p>
      </dsp:txBody>
      <dsp:txXfrm>
        <a:off x="7692042" y="2726135"/>
        <a:ext cx="2961823" cy="1434049"/>
      </dsp:txXfrm>
    </dsp:sp>
    <dsp:sp modelId="{9A46DCB9-28A1-4440-AA12-17AA891B35B0}">
      <dsp:nvSpPr>
        <dsp:cNvPr id="0" name=""/>
        <dsp:cNvSpPr/>
      </dsp:nvSpPr>
      <dsp:spPr>
        <a:xfrm rot="10781849">
          <a:off x="6623688" y="3138732"/>
          <a:ext cx="674856" cy="6296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>
            <a:solidFill>
              <a:schemeClr val="tx1"/>
            </a:solidFill>
          </a:endParaRPr>
        </a:p>
      </dsp:txBody>
      <dsp:txXfrm rot="10800000">
        <a:off x="6812574" y="3264157"/>
        <a:ext cx="485969" cy="377774"/>
      </dsp:txXfrm>
    </dsp:sp>
    <dsp:sp modelId="{9C999732-5877-4D36-A8C8-AC8F15606968}">
      <dsp:nvSpPr>
        <dsp:cNvPr id="0" name=""/>
        <dsp:cNvSpPr/>
      </dsp:nvSpPr>
      <dsp:spPr>
        <a:xfrm>
          <a:off x="3835328" y="2701231"/>
          <a:ext cx="2538799" cy="152327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5. </a:t>
          </a:r>
          <a:r>
            <a:rPr lang="en-US" sz="1300" b="1" kern="1200" dirty="0" err="1"/>
            <a:t>Evaluasi</a:t>
          </a:r>
          <a:r>
            <a:rPr lang="en-US" sz="1300" b="1" kern="1200" dirty="0"/>
            <a:t> </a:t>
          </a:r>
          <a:r>
            <a:rPr lang="en-US" sz="1300" b="1" kern="1200" dirty="0" err="1"/>
            <a:t>Penawaran</a:t>
          </a:r>
          <a:r>
            <a:rPr lang="en-US" sz="1300" b="1" kern="1200" dirty="0"/>
            <a:t> </a:t>
          </a:r>
          <a:r>
            <a:rPr lang="en-US" sz="1300" b="1" kern="1200" dirty="0" err="1"/>
            <a:t>Peserta</a:t>
          </a:r>
          <a:r>
            <a:rPr lang="en-US" sz="1300" b="1" kern="1200" dirty="0"/>
            <a:t> (Administrasi dan Teknis) </a:t>
          </a:r>
          <a:r>
            <a:rPr lang="en-US" sz="1300" b="1" kern="1200" dirty="0" err="1"/>
            <a:t>Tahap</a:t>
          </a:r>
          <a:r>
            <a:rPr lang="en-US" sz="1300" b="1" kern="1200" dirty="0"/>
            <a:t> I</a:t>
          </a:r>
        </a:p>
      </dsp:txBody>
      <dsp:txXfrm>
        <a:off x="3879943" y="2745846"/>
        <a:ext cx="2449569" cy="1434049"/>
      </dsp:txXfrm>
    </dsp:sp>
    <dsp:sp modelId="{6F64A655-BE96-4237-ACE4-38E16B8C1D19}">
      <dsp:nvSpPr>
        <dsp:cNvPr id="0" name=""/>
        <dsp:cNvSpPr/>
      </dsp:nvSpPr>
      <dsp:spPr>
        <a:xfrm rot="10837998">
          <a:off x="3266188" y="3129960"/>
          <a:ext cx="402208" cy="6296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 rot="10800000">
        <a:off x="3386846" y="3256551"/>
        <a:ext cx="281546" cy="377774"/>
      </dsp:txXfrm>
    </dsp:sp>
    <dsp:sp modelId="{C1BCD23D-BF23-4725-A693-23BDAA183336}">
      <dsp:nvSpPr>
        <dsp:cNvPr id="0" name=""/>
        <dsp:cNvSpPr/>
      </dsp:nvSpPr>
      <dsp:spPr>
        <a:xfrm>
          <a:off x="0" y="2661808"/>
          <a:ext cx="3076492" cy="15232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6. </a:t>
          </a:r>
          <a:r>
            <a:rPr lang="en-US" sz="1300" b="1" kern="1200" dirty="0" err="1"/>
            <a:t>Pengumuman</a:t>
          </a:r>
          <a:r>
            <a:rPr lang="en-US" sz="1300" b="1" kern="1200" dirty="0"/>
            <a:t> Hasil </a:t>
          </a:r>
          <a:r>
            <a:rPr lang="en-US" sz="1300" b="1" kern="1200" dirty="0" err="1"/>
            <a:t>Tahap</a:t>
          </a:r>
          <a:r>
            <a:rPr lang="en-US" sz="1300" b="1" kern="1200" dirty="0"/>
            <a:t> I dan </a:t>
          </a:r>
          <a:r>
            <a:rPr lang="en-US" sz="1300" b="1" kern="1200" dirty="0" err="1"/>
            <a:t>Penyampaian</a:t>
          </a:r>
          <a:r>
            <a:rPr lang="en-US" sz="1300" b="1" kern="1200" dirty="0"/>
            <a:t> </a:t>
          </a:r>
          <a:r>
            <a:rPr lang="en-US" sz="1300" b="1" kern="1200" dirty="0" err="1"/>
            <a:t>Jadwal</a:t>
          </a:r>
          <a:r>
            <a:rPr lang="en-US" sz="1300" b="1" kern="1200" dirty="0"/>
            <a:t> </a:t>
          </a:r>
          <a:r>
            <a:rPr lang="en-US" sz="1300" b="1" kern="1200" dirty="0" err="1"/>
            <a:t>Pembukaan</a:t>
          </a:r>
          <a:r>
            <a:rPr lang="en-US" sz="1300" b="1" kern="1200" dirty="0"/>
            <a:t> </a:t>
          </a:r>
          <a:r>
            <a:rPr lang="en-US" sz="1300" b="1" kern="1200" dirty="0" err="1"/>
            <a:t>Tahap</a:t>
          </a:r>
          <a:r>
            <a:rPr lang="en-US" sz="1300" b="1" kern="1200" dirty="0"/>
            <a:t> II</a:t>
          </a:r>
        </a:p>
      </dsp:txBody>
      <dsp:txXfrm>
        <a:off x="44615" y="2706423"/>
        <a:ext cx="2987262" cy="1434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4334B-4B71-5F4D-B45D-3E4B3D3AC2B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D67BD-C9DE-104A-AA8B-11DF3B8E8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3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5B975-784A-47A2-B3F2-4BC84852AC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4.emf"/><Relationship Id="rId7" Type="http://schemas.openxmlformats.org/officeDocument/2006/relationships/image" Target="../media/image10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4.emf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emf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tagon 15"/>
          <p:cNvSpPr/>
          <p:nvPr userDrawn="1"/>
        </p:nvSpPr>
        <p:spPr>
          <a:xfrm rot="16200000">
            <a:off x="-444907" y="4871042"/>
            <a:ext cx="1296570" cy="1269644"/>
          </a:xfrm>
          <a:prstGeom prst="homePlate">
            <a:avLst>
              <a:gd name="adj" fmla="val 41471"/>
            </a:avLst>
          </a:prstGeom>
          <a:solidFill>
            <a:srgbClr val="FED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-12032" y="-5536"/>
            <a:ext cx="12204032" cy="3074517"/>
          </a:xfrm>
          <a:prstGeom prst="rect">
            <a:avLst/>
          </a:prstGeom>
          <a:solidFill>
            <a:srgbClr val="FED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2032" y="-5536"/>
            <a:ext cx="12204032" cy="1954653"/>
          </a:xfrm>
          <a:prstGeom prst="rect">
            <a:avLst/>
          </a:prstGeom>
          <a:solidFill>
            <a:srgbClr val="F99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81" y="916834"/>
            <a:ext cx="4354131" cy="41913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80874" y="4065264"/>
            <a:ext cx="7972926" cy="876236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rgbClr val="009A9B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0874" y="5051827"/>
            <a:ext cx="7972926" cy="94665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3929-6EA6-4325-A076-0D97ADEA29C4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42" y="3068981"/>
            <a:ext cx="2395063" cy="30851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11" y="-24755"/>
            <a:ext cx="3697200" cy="1603932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6154147"/>
            <a:ext cx="838200" cy="703853"/>
          </a:xfrm>
          <a:prstGeom prst="rect">
            <a:avLst/>
          </a:prstGeom>
          <a:solidFill>
            <a:srgbClr val="F99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3489158" y="4990962"/>
            <a:ext cx="7864642" cy="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251271" y="6036670"/>
            <a:ext cx="2102529" cy="63936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455843" y="-154824"/>
            <a:ext cx="1554043" cy="167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5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12" grpId="0" animBg="1"/>
      <p:bldP spid="2" grpId="0"/>
      <p:bldP spid="3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076D-FD0F-44F6-AF3E-F62001D83D34}" type="datetime1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9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91FFE-6F3C-499B-86D5-F9C6B816D4FF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30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6CDC-233C-40A1-B646-AB9B90EDB484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94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FCA8-9C50-432E-9A17-8C70F7C7444B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02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D262A-C1F1-4553-8383-4982E1ED38C8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5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776" y="969441"/>
            <a:ext cx="3339681" cy="30953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11096" y="1276048"/>
            <a:ext cx="5942704" cy="2048065"/>
          </a:xfrm>
        </p:spPr>
        <p:txBody>
          <a:bodyPr anchor="b">
            <a:normAutofit/>
          </a:bodyPr>
          <a:lstStyle>
            <a:lvl1pPr algn="r">
              <a:defRPr sz="3200" b="1">
                <a:solidFill>
                  <a:srgbClr val="009A9B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1096" y="3577209"/>
            <a:ext cx="5942704" cy="1233045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D23B-FFBC-4695-9A69-5BE1E4CD8DD3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51271" y="356822"/>
            <a:ext cx="2102529" cy="6393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45" y="-4972"/>
            <a:ext cx="3382329" cy="1575703"/>
          </a:xfrm>
          <a:prstGeom prst="rect">
            <a:avLst/>
          </a:prstGeom>
        </p:spPr>
      </p:pic>
      <p:grpSp>
        <p:nvGrpSpPr>
          <p:cNvPr id="18" name="Group 17"/>
          <p:cNvGrpSpPr/>
          <p:nvPr userDrawn="1"/>
        </p:nvGrpSpPr>
        <p:grpSpPr>
          <a:xfrm>
            <a:off x="-12032" y="2404343"/>
            <a:ext cx="4286315" cy="4453657"/>
            <a:chOff x="-12032" y="2404343"/>
            <a:chExt cx="4286315" cy="4453657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032" y="2404343"/>
              <a:ext cx="4286315" cy="3770872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 userDrawn="1"/>
          </p:nvSpPr>
          <p:spPr>
            <a:xfrm>
              <a:off x="1161534" y="5268261"/>
              <a:ext cx="1268627" cy="1589739"/>
            </a:xfrm>
            <a:prstGeom prst="rect">
              <a:avLst/>
            </a:prstGeom>
            <a:solidFill>
              <a:srgbClr val="81CE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062" y="5085253"/>
            <a:ext cx="3270600" cy="180493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499910" y="1014043"/>
            <a:ext cx="1005557" cy="974263"/>
          </a:xfrm>
          <a:prstGeom prst="rect">
            <a:avLst/>
          </a:prstGeom>
        </p:spPr>
      </p:pic>
      <p:grpSp>
        <p:nvGrpSpPr>
          <p:cNvPr id="26" name="Group 25"/>
          <p:cNvGrpSpPr/>
          <p:nvPr userDrawn="1"/>
        </p:nvGrpSpPr>
        <p:grpSpPr>
          <a:xfrm>
            <a:off x="3441562" y="4935465"/>
            <a:ext cx="1797814" cy="1922535"/>
            <a:chOff x="3441562" y="4935465"/>
            <a:chExt cx="1797814" cy="1922535"/>
          </a:xfrm>
        </p:grpSpPr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441562" y="4935465"/>
              <a:ext cx="1797814" cy="1725257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 userDrawn="1"/>
          </p:nvSpPr>
          <p:spPr>
            <a:xfrm>
              <a:off x="4106562" y="6660722"/>
              <a:ext cx="477344" cy="197278"/>
            </a:xfrm>
            <a:prstGeom prst="rect">
              <a:avLst/>
            </a:prstGeom>
            <a:solidFill>
              <a:srgbClr val="D6EE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47582" y="493828"/>
            <a:ext cx="995400" cy="36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67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860" y="-8709"/>
            <a:ext cx="7677316" cy="692199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62" y="300947"/>
            <a:ext cx="4357415" cy="4180946"/>
          </a:xfrm>
          <a:prstGeom prst="rect">
            <a:avLst/>
          </a:prstGeom>
        </p:spPr>
      </p:pic>
      <p:sp>
        <p:nvSpPr>
          <p:cNvPr id="22" name="Isosceles Triangle 21"/>
          <p:cNvSpPr/>
          <p:nvPr userDrawn="1"/>
        </p:nvSpPr>
        <p:spPr>
          <a:xfrm rot="5400000">
            <a:off x="-24277" y="-19819"/>
            <a:ext cx="2418163" cy="2440382"/>
          </a:xfrm>
          <a:prstGeom prst="triangle">
            <a:avLst>
              <a:gd name="adj" fmla="val 0"/>
            </a:avLst>
          </a:prstGeom>
          <a:solidFill>
            <a:srgbClr val="FDBD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0" y="-655914"/>
            <a:ext cx="3697200" cy="16039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11096" y="2409454"/>
            <a:ext cx="5942704" cy="1741957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rgbClr val="009A9B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1096" y="4404507"/>
            <a:ext cx="5942704" cy="123304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A196-E060-4D73-8CA6-3FB9772E1CB3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85" y="2473044"/>
            <a:ext cx="2397240" cy="372452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375456" y="-153748"/>
            <a:ext cx="660377" cy="71157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52753" y="5832024"/>
            <a:ext cx="1202094" cy="365546"/>
          </a:xfrm>
          <a:prstGeom prst="rect">
            <a:avLst/>
          </a:prstGeom>
        </p:spPr>
      </p:pic>
      <p:cxnSp>
        <p:nvCxnSpPr>
          <p:cNvPr id="33" name="Straight Connector 32"/>
          <p:cNvCxnSpPr/>
          <p:nvPr userDrawn="1"/>
        </p:nvCxnSpPr>
        <p:spPr>
          <a:xfrm flipH="1">
            <a:off x="5515429" y="4279586"/>
            <a:ext cx="6676572" cy="0"/>
          </a:xfrm>
          <a:prstGeom prst="line">
            <a:avLst/>
          </a:prstGeom>
          <a:ln w="57150">
            <a:solidFill>
              <a:srgbClr val="F99D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51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3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2032" y="6566905"/>
            <a:ext cx="12204032" cy="294784"/>
          </a:xfrm>
          <a:prstGeom prst="rect">
            <a:avLst/>
          </a:prstGeom>
          <a:solidFill>
            <a:srgbClr val="81CE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12032" y="6278267"/>
            <a:ext cx="12204032" cy="294784"/>
          </a:xfrm>
          <a:prstGeom prst="rect">
            <a:avLst/>
          </a:prstGeom>
          <a:solidFill>
            <a:srgbClr val="D6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19116" y="6035148"/>
            <a:ext cx="1086814" cy="83218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2032" y="-5535"/>
            <a:ext cx="12204032" cy="294784"/>
          </a:xfrm>
          <a:prstGeom prst="rect">
            <a:avLst/>
          </a:prstGeom>
          <a:solidFill>
            <a:srgbClr val="F99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663" y="1235080"/>
            <a:ext cx="10807183" cy="4941883"/>
          </a:xfrm>
        </p:spPr>
        <p:txBody>
          <a:bodyPr/>
          <a:lstStyle>
            <a:lvl1pPr>
              <a:defRPr sz="1600">
                <a:latin typeface="Myriad Pro" panose="020B0503030403020204" pitchFamily="34" charset="0"/>
              </a:defRPr>
            </a:lvl1pPr>
            <a:lvl2pPr>
              <a:defRPr sz="1400">
                <a:latin typeface="Myriad Pro" panose="020B0503030403020204" pitchFamily="34" charset="0"/>
              </a:defRPr>
            </a:lvl2pPr>
            <a:lvl3pPr>
              <a:defRPr sz="1200">
                <a:latin typeface="Myriad Pro" panose="020B0503030403020204" pitchFamily="34" charset="0"/>
              </a:defRPr>
            </a:lvl3pPr>
            <a:lvl4pPr>
              <a:defRPr sz="1100">
                <a:latin typeface="Myriad Pro" panose="020B0503030403020204" pitchFamily="34" charset="0"/>
              </a:defRPr>
            </a:lvl4pPr>
            <a:lvl5pPr>
              <a:defRPr sz="105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D344-66F4-44E7-A88A-167EF3C73B9C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9331" y="-9331"/>
            <a:ext cx="1422000" cy="15425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2753" y="517854"/>
            <a:ext cx="1202094" cy="3655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7664" y="365126"/>
            <a:ext cx="9349275" cy="717226"/>
          </a:xfrm>
        </p:spPr>
        <p:txBody>
          <a:bodyPr>
            <a:normAutofit/>
          </a:bodyPr>
          <a:lstStyle>
            <a:lvl1pPr>
              <a:defRPr sz="2000" b="1">
                <a:solidFill>
                  <a:srgbClr val="009A9B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909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2032" y="-5535"/>
            <a:ext cx="12204032" cy="294784"/>
          </a:xfrm>
          <a:prstGeom prst="rect">
            <a:avLst/>
          </a:prstGeom>
          <a:solidFill>
            <a:srgbClr val="F99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663" y="1235080"/>
            <a:ext cx="10807183" cy="4941883"/>
          </a:xfrm>
        </p:spPr>
        <p:txBody>
          <a:bodyPr/>
          <a:lstStyle>
            <a:lvl1pPr>
              <a:defRPr sz="1600">
                <a:latin typeface="Myriad Pro" panose="020B0503030403020204" pitchFamily="34" charset="0"/>
              </a:defRPr>
            </a:lvl1pPr>
            <a:lvl2pPr>
              <a:defRPr sz="1400">
                <a:latin typeface="Myriad Pro" panose="020B0503030403020204" pitchFamily="34" charset="0"/>
              </a:defRPr>
            </a:lvl2pPr>
            <a:lvl3pPr>
              <a:defRPr sz="1200">
                <a:latin typeface="Myriad Pro" panose="020B0503030403020204" pitchFamily="34" charset="0"/>
              </a:defRPr>
            </a:lvl3pPr>
            <a:lvl4pPr>
              <a:defRPr sz="1100">
                <a:latin typeface="Myriad Pro" panose="020B0503030403020204" pitchFamily="34" charset="0"/>
              </a:defRPr>
            </a:lvl4pPr>
            <a:lvl5pPr>
              <a:defRPr sz="105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223D-12DA-4C29-B0F0-29DCFD713E2B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331" y="-9331"/>
            <a:ext cx="1422000" cy="15425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2753" y="517854"/>
            <a:ext cx="1202094" cy="3655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7664" y="365126"/>
            <a:ext cx="9349275" cy="717226"/>
          </a:xfrm>
        </p:spPr>
        <p:txBody>
          <a:bodyPr>
            <a:normAutofit/>
          </a:bodyPr>
          <a:lstStyle>
            <a:lvl1pPr>
              <a:defRPr sz="2000" b="1">
                <a:solidFill>
                  <a:srgbClr val="009A9B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456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1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B28-2B83-48B8-BC43-DBE30A216792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6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5549-5A40-46BE-84FA-E5D31970629A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5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ABD0-D098-4D4A-87E2-A64864B7E7AD}" type="datetime1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7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75BF-F1FE-46D0-8611-C2121FAABF94}" type="datetime1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2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751C-A55A-473E-9D0D-659A0B10B3BE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6145E-3F68-4645-B6A8-E9886B0E8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9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0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ekretimscm.sultra@antam.com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widya.arianty@antam.com" TargetMode="External"/><Relationship Id="rId2" Type="http://schemas.openxmlformats.org/officeDocument/2006/relationships/hyperlink" Target="mailto:imron.pratama@antam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fajaradi.prabowo@antam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8478" y="2768784"/>
            <a:ext cx="5611868" cy="779348"/>
          </a:xfrm>
        </p:spPr>
        <p:txBody>
          <a:bodyPr>
            <a:noAutofit/>
          </a:bodyPr>
          <a:lstStyle/>
          <a:p>
            <a:pPr algn="l">
              <a:buClr>
                <a:prstClr val="white"/>
              </a:buClr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PENJELASAN LELANG TAHAP I</a:t>
            </a:r>
            <a:endParaRPr lang="en-US" dirty="0">
              <a:solidFill>
                <a:srgbClr val="407472"/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77012" y="3495255"/>
            <a:ext cx="56118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04308" y="4654085"/>
            <a:ext cx="56118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490857" y="246743"/>
            <a:ext cx="3396343" cy="899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141" y="246743"/>
            <a:ext cx="2929773" cy="107744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17713" y="451635"/>
            <a:ext cx="1262743" cy="7547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708478" y="3628304"/>
            <a:ext cx="7342496" cy="10087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9A9B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buClr>
                <a:prstClr val="white"/>
              </a:buClr>
            </a:pPr>
            <a:r>
              <a:rPr lang="fr-FR" sz="2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JASA PEKERJAAN RENOVASI GEDUNG MAIN OFFICE </a:t>
            </a:r>
          </a:p>
          <a:p>
            <a:pPr algn="l">
              <a:lnSpc>
                <a:spcPct val="100000"/>
              </a:lnSpc>
              <a:buClr>
                <a:prstClr val="white"/>
              </a:buClr>
            </a:pPr>
            <a:r>
              <a:rPr lang="fr-FR" sz="2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 ANTAM </a:t>
            </a:r>
            <a:r>
              <a:rPr lang="fr-FR" sz="2000" b="1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Tbk</a:t>
            </a:r>
            <a:r>
              <a:rPr lang="fr-FR" sz="2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UBPN KOLAKA</a:t>
            </a:r>
            <a:r>
              <a:rPr lang="fr-FR" sz="20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00000"/>
              </a:lnSpc>
              <a:buClr>
                <a:prstClr val="white"/>
              </a:buClr>
            </a:pPr>
            <a:r>
              <a:rPr lang="fr-FR" sz="2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000" b="1" dirty="0" err="1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fr-FR" sz="2000" b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T2023010059/PEL-NSP/II/2023)</a:t>
            </a:r>
            <a:endParaRPr lang="nb-NO" sz="2800" dirty="0">
              <a:solidFill>
                <a:srgbClr val="40747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B67BAD-5877-5698-FB32-369A65EDCF06}"/>
              </a:ext>
            </a:extLst>
          </p:cNvPr>
          <p:cNvSpPr txBox="1"/>
          <p:nvPr/>
        </p:nvSpPr>
        <p:spPr>
          <a:xfrm>
            <a:off x="4849504" y="6356350"/>
            <a:ext cx="2492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Pomalaa, 13 </a:t>
            </a:r>
            <a:r>
              <a:rPr lang="en-US" sz="1400" b="1" dirty="0" err="1"/>
              <a:t>Februari</a:t>
            </a:r>
            <a:r>
              <a:rPr lang="en-US" sz="1400" b="1" dirty="0"/>
              <a:t> 2023</a:t>
            </a:r>
            <a:endParaRPr lang="en-ID" sz="1400" b="1" dirty="0"/>
          </a:p>
        </p:txBody>
      </p:sp>
    </p:spTree>
    <p:extLst>
      <p:ext uri="{BB962C8B-B14F-4D97-AF65-F5344CB8AC3E}">
        <p14:creationId xmlns:p14="http://schemas.microsoft.com/office/powerpoint/2010/main" val="357494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5267" y="2077703"/>
            <a:ext cx="6510938" cy="60702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id-ID" sz="2400" dirty="0">
                <a:latin typeface="+mn-lt"/>
              </a:rPr>
              <a:t>P</a:t>
            </a:r>
            <a:r>
              <a:rPr lang="en-US" sz="2400" dirty="0">
                <a:latin typeface="+mn-lt"/>
              </a:rPr>
              <a:t>roses </a:t>
            </a:r>
            <a:r>
              <a:rPr lang="en-US" sz="2400" dirty="0" err="1">
                <a:latin typeface="+mn-lt"/>
              </a:rPr>
              <a:t>Pengadaan</a:t>
            </a:r>
            <a:endParaRPr lang="en-US" sz="2400" dirty="0"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585267" y="2589332"/>
            <a:ext cx="6510938" cy="6070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9A9B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q"/>
            </a:pPr>
            <a:r>
              <a:rPr lang="id-ID" sz="2400" dirty="0">
                <a:latin typeface="+mn-lt"/>
              </a:rPr>
              <a:t>P</a:t>
            </a:r>
            <a:r>
              <a:rPr lang="en-US" sz="2400" dirty="0" err="1">
                <a:latin typeface="+mn-lt"/>
              </a:rPr>
              <a:t>enjelasan</a:t>
            </a:r>
            <a:r>
              <a:rPr lang="en-US" sz="2400" dirty="0">
                <a:latin typeface="+mn-lt"/>
              </a:rPr>
              <a:t> Proses </a:t>
            </a:r>
            <a:r>
              <a:rPr lang="en-US" sz="2400" dirty="0" err="1">
                <a:latin typeface="+mn-lt"/>
              </a:rPr>
              <a:t>Pelelangan</a:t>
            </a:r>
            <a:endParaRPr lang="en-US" sz="2400" dirty="0">
              <a:latin typeface="+mn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585267" y="3100960"/>
            <a:ext cx="6510938" cy="6070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9A9B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latin typeface="+mn-lt"/>
              </a:rPr>
              <a:t>Cara </a:t>
            </a:r>
            <a:r>
              <a:rPr lang="en-US" sz="2400" dirty="0" err="1">
                <a:latin typeface="+mn-lt"/>
              </a:rPr>
              <a:t>Penyampaian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Dokumen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Tahap</a:t>
            </a:r>
            <a:r>
              <a:rPr lang="en-US" sz="2400" dirty="0">
                <a:latin typeface="+mn-lt"/>
              </a:rPr>
              <a:t> I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585267" y="3667853"/>
            <a:ext cx="6510938" cy="6070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9A9B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+mn-lt"/>
              </a:rPr>
              <a:t>Penjelasan</a:t>
            </a:r>
            <a:r>
              <a:rPr lang="en-US" sz="2400" dirty="0">
                <a:latin typeface="+mn-lt"/>
              </a:rPr>
              <a:t> Teknis dan </a:t>
            </a:r>
            <a:r>
              <a:rPr lang="en-US" sz="2400" dirty="0" err="1">
                <a:latin typeface="+mn-lt"/>
              </a:rPr>
              <a:t>Ketentuan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Umum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497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206" y="449599"/>
            <a:ext cx="9060024" cy="71722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PROSES PENGADAAN LELANG TAHAP I</a:t>
            </a:r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91844901"/>
              </p:ext>
            </p:extLst>
          </p:nvPr>
        </p:nvGraphicFramePr>
        <p:xfrm>
          <a:off x="1011935" y="1334588"/>
          <a:ext cx="10698481" cy="4386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810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3381" y="637394"/>
            <a:ext cx="9349275" cy="717226"/>
          </a:xfrm>
        </p:spPr>
        <p:txBody>
          <a:bodyPr>
            <a:normAutofit/>
          </a:bodyPr>
          <a:lstStyle/>
          <a:p>
            <a:r>
              <a:rPr lang="en-US" sz="3200" dirty="0"/>
              <a:t>PENJELASAN PROSES PELELANGAN</a:t>
            </a:r>
            <a:endParaRPr lang="en-US" sz="32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8971" y="1317168"/>
            <a:ext cx="11270116" cy="346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indent="-342900" algn="just">
              <a:lnSpc>
                <a:spcPts val="1839"/>
              </a:lnSpc>
              <a:spcBef>
                <a:spcPts val="330"/>
              </a:spcBef>
              <a:buFontTx/>
              <a:buAutoNum type="arabicPeriod"/>
              <a:tabLst>
                <a:tab pos="355600" algn="l"/>
              </a:tabLst>
            </a:pPr>
            <a:r>
              <a:rPr lang="en-US" sz="1600" spc="-50" dirty="0">
                <a:latin typeface="+mj-lt"/>
                <a:cs typeface="Trebuchet MS"/>
              </a:rPr>
              <a:t>PT </a:t>
            </a:r>
            <a:r>
              <a:rPr lang="en-US" sz="1600" spc="-50" dirty="0" err="1">
                <a:latin typeface="+mj-lt"/>
                <a:cs typeface="Trebuchet MS"/>
              </a:rPr>
              <a:t>Antam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Tbk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tidak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menggunakan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b="1" i="1" spc="-50" dirty="0" err="1">
                <a:latin typeface="+mj-lt"/>
                <a:cs typeface="Trebuchet MS"/>
              </a:rPr>
              <a:t>Keppres</a:t>
            </a:r>
            <a:r>
              <a:rPr lang="en-US" sz="1600" b="1" i="1" spc="-50" dirty="0">
                <a:latin typeface="+mj-lt"/>
                <a:cs typeface="Trebuchet MS"/>
              </a:rPr>
              <a:t> 80/</a:t>
            </a:r>
            <a:r>
              <a:rPr lang="en-US" sz="1600" b="1" i="1" spc="-50" dirty="0" err="1">
                <a:latin typeface="+mj-lt"/>
                <a:cs typeface="Trebuchet MS"/>
              </a:rPr>
              <a:t>Perpres</a:t>
            </a:r>
            <a:r>
              <a:rPr lang="en-US" sz="1600" b="1" i="1" spc="-50" dirty="0">
                <a:latin typeface="+mj-lt"/>
                <a:cs typeface="Trebuchet MS"/>
              </a:rPr>
              <a:t> 54/</a:t>
            </a:r>
            <a:r>
              <a:rPr lang="en-US" sz="1600" b="1" i="1" spc="-50" dirty="0" err="1">
                <a:latin typeface="+mj-lt"/>
                <a:cs typeface="Trebuchet MS"/>
              </a:rPr>
              <a:t>Perpres</a:t>
            </a:r>
            <a:r>
              <a:rPr lang="en-US" sz="1600" b="1" i="1" spc="-50" dirty="0">
                <a:latin typeface="+mj-lt"/>
                <a:cs typeface="Trebuchet MS"/>
              </a:rPr>
              <a:t> 70</a:t>
            </a:r>
            <a:r>
              <a:rPr lang="en-US" sz="1600" spc="-50" dirty="0">
                <a:latin typeface="+mj-lt"/>
                <a:cs typeface="Trebuchet MS"/>
              </a:rPr>
              <a:t>, yang </a:t>
            </a:r>
            <a:r>
              <a:rPr lang="en-US" sz="1600" spc="-50" dirty="0" err="1">
                <a:latin typeface="+mj-lt"/>
                <a:cs typeface="Trebuchet MS"/>
              </a:rPr>
              <a:t>Antam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gunakan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adalah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kepdir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b="1" i="1" spc="-50" dirty="0">
                <a:latin typeface="+mj-lt"/>
                <a:cs typeface="Trebuchet MS"/>
              </a:rPr>
              <a:t>No. 333.K/92/DAT/2017 </a:t>
            </a:r>
            <a:r>
              <a:rPr lang="en-US" sz="1600" b="1" i="1" spc="-50" dirty="0" err="1">
                <a:latin typeface="+mj-lt"/>
                <a:cs typeface="Trebuchet MS"/>
              </a:rPr>
              <a:t>beserta</a:t>
            </a:r>
            <a:r>
              <a:rPr lang="en-US" sz="1600" b="1" i="1" spc="-50" dirty="0">
                <a:latin typeface="+mj-lt"/>
                <a:cs typeface="Trebuchet MS"/>
              </a:rPr>
              <a:t> </a:t>
            </a:r>
            <a:r>
              <a:rPr lang="en-US" sz="1600" b="1" i="1" spc="-50" dirty="0" err="1">
                <a:latin typeface="+mj-lt"/>
                <a:cs typeface="Trebuchet MS"/>
              </a:rPr>
              <a:t>perubahannya</a:t>
            </a:r>
            <a:r>
              <a:rPr lang="en-US" sz="1600" spc="-30" dirty="0">
                <a:latin typeface="+mj-lt"/>
                <a:cs typeface="Trebuchet MS"/>
              </a:rPr>
              <a:t>;</a:t>
            </a:r>
          </a:p>
          <a:p>
            <a:pPr marL="354965" marR="5080" indent="-342900" algn="just">
              <a:lnSpc>
                <a:spcPts val="1839"/>
              </a:lnSpc>
              <a:spcBef>
                <a:spcPts val="330"/>
              </a:spcBef>
              <a:buFontTx/>
              <a:buAutoNum type="arabicPeriod"/>
              <a:tabLst>
                <a:tab pos="355600" algn="l"/>
              </a:tabLst>
            </a:pPr>
            <a:r>
              <a:rPr lang="en-US" sz="1600" spc="-30" dirty="0" err="1">
                <a:latin typeface="+mj-lt"/>
                <a:cs typeface="Trebuchet MS"/>
              </a:rPr>
              <a:t>Metode</a:t>
            </a:r>
            <a:r>
              <a:rPr lang="en-US" sz="1600" spc="-95" dirty="0">
                <a:latin typeface="+mj-lt"/>
                <a:cs typeface="Trebuchet MS"/>
              </a:rPr>
              <a:t> </a:t>
            </a:r>
            <a:r>
              <a:rPr lang="en-US" sz="1600" spc="-35" dirty="0" err="1">
                <a:latin typeface="+mj-lt"/>
                <a:cs typeface="Trebuchet MS"/>
              </a:rPr>
              <a:t>Pelelangan</a:t>
            </a:r>
            <a:r>
              <a:rPr lang="en-US" sz="1600" spc="-35" dirty="0">
                <a:latin typeface="+mj-lt"/>
                <a:cs typeface="Trebuchet MS"/>
              </a:rPr>
              <a:t> </a:t>
            </a:r>
            <a:r>
              <a:rPr lang="en-US" sz="1600" spc="-15" dirty="0" err="1">
                <a:latin typeface="+mj-lt"/>
                <a:cs typeface="Trebuchet MS"/>
              </a:rPr>
              <a:t>menggunakan</a:t>
            </a:r>
            <a:r>
              <a:rPr lang="en-US" sz="1600" spc="-110" dirty="0">
                <a:latin typeface="+mj-lt"/>
                <a:cs typeface="Trebuchet MS"/>
              </a:rPr>
              <a:t> </a:t>
            </a:r>
            <a:r>
              <a:rPr lang="en-US" sz="1600" b="1" i="1" spc="-60" dirty="0" err="1">
                <a:latin typeface="+mj-lt"/>
                <a:cs typeface="Trebuchet MS"/>
              </a:rPr>
              <a:t>Metode</a:t>
            </a:r>
            <a:r>
              <a:rPr lang="en-US" sz="1600" b="1" i="1" spc="-95" dirty="0">
                <a:latin typeface="+mj-lt"/>
                <a:cs typeface="Trebuchet MS"/>
              </a:rPr>
              <a:t> </a:t>
            </a:r>
            <a:r>
              <a:rPr lang="en-US" sz="1600" b="1" i="1" spc="-30" dirty="0">
                <a:latin typeface="+mj-lt"/>
                <a:cs typeface="Trebuchet MS"/>
              </a:rPr>
              <a:t>2 </a:t>
            </a:r>
            <a:r>
              <a:rPr lang="en-US" sz="1600" b="1" i="1" spc="-35" dirty="0" err="1">
                <a:latin typeface="+mj-lt"/>
                <a:cs typeface="Trebuchet MS"/>
              </a:rPr>
              <a:t>Tahap</a:t>
            </a:r>
            <a:r>
              <a:rPr lang="en-US" sz="1600" spc="-35" dirty="0">
                <a:latin typeface="+mj-lt"/>
                <a:cs typeface="Trebuchet MS"/>
              </a:rPr>
              <a:t>. </a:t>
            </a:r>
          </a:p>
          <a:p>
            <a:pPr marL="354965" marR="5080" indent="-342900" algn="just">
              <a:lnSpc>
                <a:spcPts val="1839"/>
              </a:lnSpc>
              <a:spcBef>
                <a:spcPts val="330"/>
              </a:spcBef>
              <a:buFontTx/>
              <a:buAutoNum type="arabicPeriod"/>
              <a:tabLst>
                <a:tab pos="355600" algn="l"/>
              </a:tabLst>
            </a:pPr>
            <a:r>
              <a:rPr lang="en-US" sz="1600" dirty="0" err="1">
                <a:latin typeface="+mj-lt"/>
                <a:cs typeface="Trebuchet MS"/>
              </a:rPr>
              <a:t>Penyerahan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Tahap</a:t>
            </a:r>
            <a:r>
              <a:rPr lang="en-US" sz="1600" dirty="0">
                <a:latin typeface="+mj-lt"/>
                <a:cs typeface="Trebuchet MS"/>
              </a:rPr>
              <a:t> I </a:t>
            </a:r>
            <a:r>
              <a:rPr lang="en-US" sz="1600" dirty="0" err="1">
                <a:latin typeface="+mj-lt"/>
                <a:cs typeface="Trebuchet MS"/>
              </a:rPr>
              <a:t>sesuai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jadwal</a:t>
            </a:r>
            <a:r>
              <a:rPr lang="en-US" sz="1600" dirty="0">
                <a:latin typeface="+mj-lt"/>
                <a:cs typeface="Trebuchet MS"/>
              </a:rPr>
              <a:t> (</a:t>
            </a:r>
            <a:r>
              <a:rPr lang="en-US" sz="1600" dirty="0" err="1">
                <a:latin typeface="+mj-lt"/>
                <a:cs typeface="Trebuchet MS"/>
              </a:rPr>
              <a:t>waktu</a:t>
            </a:r>
            <a:r>
              <a:rPr lang="en-US" sz="1600" dirty="0">
                <a:latin typeface="+mj-lt"/>
                <a:cs typeface="Trebuchet MS"/>
              </a:rPr>
              <a:t>) yang </a:t>
            </a:r>
            <a:r>
              <a:rPr lang="en-US" sz="1600" dirty="0" err="1">
                <a:latin typeface="+mj-lt"/>
                <a:cs typeface="Trebuchet MS"/>
              </a:rPr>
              <a:t>telah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ditentukan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serta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spc="-35" dirty="0" err="1">
                <a:latin typeface="+mj-lt"/>
                <a:cs typeface="Trebuchet MS"/>
              </a:rPr>
              <a:t>penilaian</a:t>
            </a:r>
            <a:r>
              <a:rPr lang="en-US" sz="1600" spc="-35" dirty="0">
                <a:latin typeface="+mj-lt"/>
                <a:cs typeface="Trebuchet MS"/>
              </a:rPr>
              <a:t> </a:t>
            </a:r>
            <a:r>
              <a:rPr lang="en-US" sz="1600" spc="-35" dirty="0" err="1">
                <a:latin typeface="+mj-lt"/>
                <a:cs typeface="Trebuchet MS"/>
              </a:rPr>
              <a:t>bersifat</a:t>
            </a:r>
            <a:r>
              <a:rPr lang="en-US" sz="1600" spc="-35" dirty="0">
                <a:latin typeface="+mj-lt"/>
                <a:cs typeface="Trebuchet MS"/>
              </a:rPr>
              <a:t> </a:t>
            </a:r>
            <a:r>
              <a:rPr lang="en-US" sz="1600" i="1" spc="-35" dirty="0">
                <a:latin typeface="+mj-lt"/>
                <a:cs typeface="Trebuchet MS"/>
              </a:rPr>
              <a:t>mandatory</a:t>
            </a:r>
            <a:r>
              <a:rPr lang="en-US" sz="1600" spc="-35" dirty="0">
                <a:latin typeface="+mj-lt"/>
                <a:cs typeface="Trebuchet MS"/>
              </a:rPr>
              <a:t>;</a:t>
            </a:r>
          </a:p>
          <a:p>
            <a:pPr marL="354965" marR="5080" indent="-342900" algn="just">
              <a:lnSpc>
                <a:spcPts val="1839"/>
              </a:lnSpc>
              <a:spcBef>
                <a:spcPts val="330"/>
              </a:spcBef>
              <a:buFontTx/>
              <a:buAutoNum type="arabicPeriod"/>
              <a:tabLst>
                <a:tab pos="355600" algn="l"/>
              </a:tabLst>
            </a:pPr>
            <a:r>
              <a:rPr lang="en-US" sz="1600" spc="-40" dirty="0" err="1">
                <a:latin typeface="+mj-lt"/>
                <a:cs typeface="Trebuchet MS"/>
              </a:rPr>
              <a:t>Persyaratan</a:t>
            </a:r>
            <a:r>
              <a:rPr lang="en-US" sz="1600" spc="-40" dirty="0">
                <a:latin typeface="+mj-lt"/>
                <a:cs typeface="Trebuchet MS"/>
              </a:rPr>
              <a:t> </a:t>
            </a:r>
            <a:r>
              <a:rPr lang="en-US" sz="1600" spc="-55" dirty="0">
                <a:latin typeface="+mj-lt"/>
                <a:cs typeface="Trebuchet MS"/>
              </a:rPr>
              <a:t>minimal </a:t>
            </a:r>
            <a:r>
              <a:rPr lang="en-US" sz="1600" spc="-55" dirty="0" err="1">
                <a:latin typeface="+mj-lt"/>
                <a:cs typeface="Trebuchet MS"/>
              </a:rPr>
              <a:t>Pelelangan</a:t>
            </a:r>
            <a:r>
              <a:rPr lang="en-US" sz="1600" spc="-35" dirty="0">
                <a:latin typeface="+mj-lt"/>
                <a:cs typeface="Trebuchet MS"/>
              </a:rPr>
              <a:t> </a:t>
            </a:r>
            <a:r>
              <a:rPr lang="en-US" sz="1600" spc="-30" dirty="0" err="1">
                <a:latin typeface="+mj-lt"/>
                <a:cs typeface="Trebuchet MS"/>
              </a:rPr>
              <a:t>adalah</a:t>
            </a:r>
            <a:r>
              <a:rPr lang="en-US" sz="1600" spc="-30" dirty="0">
                <a:latin typeface="+mj-lt"/>
                <a:cs typeface="Trebuchet MS"/>
              </a:rPr>
              <a:t> </a:t>
            </a:r>
            <a:r>
              <a:rPr lang="en-US" sz="1600" spc="-70" dirty="0" err="1">
                <a:latin typeface="+mj-lt"/>
                <a:cs typeface="Trebuchet MS"/>
              </a:rPr>
              <a:t>terdapat</a:t>
            </a:r>
            <a:r>
              <a:rPr lang="en-US" sz="1600" spc="-70" dirty="0">
                <a:latin typeface="+mj-lt"/>
                <a:cs typeface="Trebuchet MS"/>
              </a:rPr>
              <a:t> </a:t>
            </a:r>
            <a:r>
              <a:rPr lang="en-US" sz="1600" spc="105" dirty="0">
                <a:latin typeface="+mj-lt"/>
                <a:cs typeface="Trebuchet MS"/>
              </a:rPr>
              <a:t>3 </a:t>
            </a:r>
            <a:r>
              <a:rPr lang="en-US" sz="1600" spc="-90" dirty="0">
                <a:latin typeface="+mj-lt"/>
                <a:cs typeface="Trebuchet MS"/>
              </a:rPr>
              <a:t>(</a:t>
            </a:r>
            <a:r>
              <a:rPr lang="en-US" sz="1600" spc="-90" dirty="0" err="1">
                <a:latin typeface="+mj-lt"/>
                <a:cs typeface="Trebuchet MS"/>
              </a:rPr>
              <a:t>tiga</a:t>
            </a:r>
            <a:r>
              <a:rPr lang="en-US" sz="1600" spc="-90" dirty="0">
                <a:latin typeface="+mj-lt"/>
                <a:cs typeface="Trebuchet MS"/>
              </a:rPr>
              <a:t>) </a:t>
            </a:r>
            <a:r>
              <a:rPr lang="en-US" sz="1600" spc="-35" dirty="0" err="1">
                <a:latin typeface="+mj-lt"/>
                <a:cs typeface="Trebuchet MS"/>
              </a:rPr>
              <a:t>peserta</a:t>
            </a:r>
            <a:r>
              <a:rPr lang="en-US" sz="1600" spc="-35" dirty="0">
                <a:latin typeface="+mj-lt"/>
                <a:cs typeface="Trebuchet MS"/>
              </a:rPr>
              <a:t> </a:t>
            </a:r>
            <a:r>
              <a:rPr lang="en-US" sz="1600" spc="-45" dirty="0">
                <a:latin typeface="+mj-lt"/>
                <a:cs typeface="Trebuchet MS"/>
              </a:rPr>
              <a:t>yang </a:t>
            </a:r>
            <a:r>
              <a:rPr lang="en-US" sz="1600" spc="-30" dirty="0">
                <a:latin typeface="+mj-lt"/>
                <a:cs typeface="Trebuchet MS"/>
              </a:rPr>
              <a:t>lulus </a:t>
            </a:r>
            <a:r>
              <a:rPr lang="en-US" sz="1600" spc="-50" dirty="0" err="1">
                <a:latin typeface="+mj-lt"/>
                <a:cs typeface="Trebuchet MS"/>
              </a:rPr>
              <a:t>administrasi</a:t>
            </a:r>
            <a:r>
              <a:rPr lang="en-US" sz="1600" spc="-50" dirty="0">
                <a:latin typeface="+mj-lt"/>
                <a:cs typeface="Trebuchet MS"/>
              </a:rPr>
              <a:t>, </a:t>
            </a:r>
            <a:r>
              <a:rPr lang="en-US" sz="1600" spc="-40" dirty="0" err="1">
                <a:latin typeface="+mj-lt"/>
                <a:cs typeface="Trebuchet MS"/>
              </a:rPr>
              <a:t>teknis</a:t>
            </a:r>
            <a:r>
              <a:rPr lang="en-US" sz="1600" spc="-40" dirty="0">
                <a:latin typeface="+mj-lt"/>
                <a:cs typeface="Trebuchet MS"/>
              </a:rPr>
              <a:t>  </a:t>
            </a:r>
            <a:r>
              <a:rPr lang="en-US" sz="1600" spc="-35" dirty="0">
                <a:latin typeface="+mj-lt"/>
                <a:cs typeface="Trebuchet MS"/>
              </a:rPr>
              <a:t>(</a:t>
            </a:r>
            <a:r>
              <a:rPr lang="en-US" sz="1600" spc="-35" dirty="0" err="1">
                <a:latin typeface="+mj-lt"/>
                <a:cs typeface="Trebuchet MS"/>
              </a:rPr>
              <a:t>Tahap</a:t>
            </a:r>
            <a:r>
              <a:rPr lang="en-US" sz="1600" spc="-35" dirty="0">
                <a:latin typeface="+mj-lt"/>
                <a:cs typeface="Trebuchet MS"/>
              </a:rPr>
              <a:t> </a:t>
            </a:r>
            <a:r>
              <a:rPr lang="en-US" sz="1600" spc="-15" dirty="0">
                <a:latin typeface="+mj-lt"/>
                <a:cs typeface="Trebuchet MS"/>
              </a:rPr>
              <a:t>I) dan </a:t>
            </a:r>
            <a:r>
              <a:rPr lang="en-US" sz="1600" spc="-25" dirty="0" err="1">
                <a:latin typeface="+mj-lt"/>
                <a:cs typeface="Trebuchet MS"/>
              </a:rPr>
              <a:t>harga</a:t>
            </a:r>
            <a:r>
              <a:rPr lang="en-US" sz="1600" spc="-25" dirty="0">
                <a:latin typeface="+mj-lt"/>
                <a:cs typeface="Trebuchet MS"/>
              </a:rPr>
              <a:t> </a:t>
            </a:r>
            <a:r>
              <a:rPr lang="en-US" sz="1600" spc="-25" dirty="0" err="1">
                <a:latin typeface="+mj-lt"/>
                <a:cs typeface="Trebuchet MS"/>
              </a:rPr>
              <a:t>serta</a:t>
            </a:r>
            <a:r>
              <a:rPr lang="en-US" sz="1600" spc="-25" dirty="0">
                <a:latin typeface="+mj-lt"/>
                <a:cs typeface="Trebuchet MS"/>
              </a:rPr>
              <a:t> Bid Bond </a:t>
            </a:r>
            <a:r>
              <a:rPr lang="en-US" sz="1600" spc="-390" dirty="0">
                <a:latin typeface="+mj-lt"/>
                <a:cs typeface="Trebuchet MS"/>
              </a:rPr>
              <a:t> </a:t>
            </a:r>
            <a:r>
              <a:rPr lang="en-US" sz="1600" spc="-35" dirty="0">
                <a:latin typeface="+mj-lt"/>
                <a:cs typeface="Trebuchet MS"/>
              </a:rPr>
              <a:t>(</a:t>
            </a:r>
            <a:r>
              <a:rPr lang="en-US" sz="1600" spc="-35" dirty="0" err="1">
                <a:latin typeface="+mj-lt"/>
                <a:cs typeface="Trebuchet MS"/>
              </a:rPr>
              <a:t>Tahap</a:t>
            </a:r>
            <a:r>
              <a:rPr lang="en-US" sz="1600" spc="-35" dirty="0">
                <a:latin typeface="+mj-lt"/>
                <a:cs typeface="Trebuchet MS"/>
              </a:rPr>
              <a:t> </a:t>
            </a:r>
            <a:r>
              <a:rPr lang="en-US" sz="1600" spc="-75" dirty="0">
                <a:latin typeface="+mj-lt"/>
                <a:cs typeface="Trebuchet MS"/>
              </a:rPr>
              <a:t>II), </a:t>
            </a:r>
            <a:r>
              <a:rPr lang="en-US" sz="1600" spc="-75" dirty="0" err="1">
                <a:latin typeface="+mj-lt"/>
                <a:cs typeface="Trebuchet MS"/>
              </a:rPr>
              <a:t>jika</a:t>
            </a:r>
            <a:r>
              <a:rPr lang="en-US" sz="1600" spc="-75" dirty="0">
                <a:latin typeface="+mj-lt"/>
                <a:cs typeface="Trebuchet MS"/>
              </a:rPr>
              <a:t> </a:t>
            </a:r>
            <a:r>
              <a:rPr lang="en-US" sz="1600" spc="-75" dirty="0" err="1">
                <a:latin typeface="+mj-lt"/>
                <a:cs typeface="Trebuchet MS"/>
              </a:rPr>
              <a:t>peserta</a:t>
            </a:r>
            <a:r>
              <a:rPr lang="en-US" sz="1600" spc="-75" dirty="0">
                <a:latin typeface="+mj-lt"/>
                <a:cs typeface="Trebuchet MS"/>
              </a:rPr>
              <a:t> </a:t>
            </a:r>
            <a:r>
              <a:rPr lang="en-US" sz="1600" spc="-75" dirty="0" err="1">
                <a:latin typeface="+mj-lt"/>
                <a:cs typeface="Trebuchet MS"/>
              </a:rPr>
              <a:t>kurang</a:t>
            </a:r>
            <a:r>
              <a:rPr lang="en-US" sz="1600" spc="-75" dirty="0">
                <a:latin typeface="+mj-lt"/>
                <a:cs typeface="Trebuchet MS"/>
              </a:rPr>
              <a:t> </a:t>
            </a:r>
            <a:r>
              <a:rPr lang="en-US" sz="1600" spc="-75" dirty="0" err="1">
                <a:latin typeface="+mj-lt"/>
                <a:cs typeface="Trebuchet MS"/>
              </a:rPr>
              <a:t>akan</a:t>
            </a:r>
            <a:r>
              <a:rPr lang="en-US" sz="1600" spc="-75" dirty="0">
                <a:latin typeface="+mj-lt"/>
                <a:cs typeface="Trebuchet MS"/>
              </a:rPr>
              <a:t> </a:t>
            </a:r>
            <a:r>
              <a:rPr lang="en-US" sz="1600" spc="-75" dirty="0" err="1">
                <a:latin typeface="+mj-lt"/>
                <a:cs typeface="Trebuchet MS"/>
              </a:rPr>
              <a:t>dilakukan</a:t>
            </a:r>
            <a:r>
              <a:rPr lang="en-US" sz="1600" spc="-75" dirty="0">
                <a:latin typeface="+mj-lt"/>
                <a:cs typeface="Trebuchet MS"/>
              </a:rPr>
              <a:t> </a:t>
            </a:r>
            <a:r>
              <a:rPr lang="en-US" sz="1600" spc="-75" dirty="0" err="1">
                <a:latin typeface="+mj-lt"/>
                <a:cs typeface="Trebuchet MS"/>
              </a:rPr>
              <a:t>lelang</a:t>
            </a:r>
            <a:r>
              <a:rPr lang="en-US" sz="1600" spc="-75" dirty="0">
                <a:latin typeface="+mj-lt"/>
                <a:cs typeface="Trebuchet MS"/>
              </a:rPr>
              <a:t> </a:t>
            </a:r>
            <a:r>
              <a:rPr lang="en-US" sz="1600" spc="-75" dirty="0" err="1">
                <a:latin typeface="+mj-lt"/>
                <a:cs typeface="Trebuchet MS"/>
              </a:rPr>
              <a:t>ulang</a:t>
            </a:r>
            <a:r>
              <a:rPr lang="en-US" sz="1600" spc="-75" dirty="0">
                <a:latin typeface="+mj-lt"/>
                <a:cs typeface="Trebuchet MS"/>
              </a:rPr>
              <a:t>;</a:t>
            </a:r>
            <a:endParaRPr lang="en-US" sz="1600" dirty="0">
              <a:latin typeface="+mj-lt"/>
              <a:cs typeface="Trebuchet MS"/>
            </a:endParaRPr>
          </a:p>
          <a:p>
            <a:pPr marL="354965" marR="5715" indent="-342900" algn="just">
              <a:lnSpc>
                <a:spcPts val="1839"/>
              </a:lnSpc>
              <a:spcBef>
                <a:spcPts val="4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lang="en-US" sz="1600" spc="-50" dirty="0">
                <a:latin typeface="+mj-lt"/>
                <a:cs typeface="Trebuchet MS"/>
              </a:rPr>
              <a:t>Pada Proses </a:t>
            </a:r>
            <a:r>
              <a:rPr lang="en-US" sz="1600" spc="-50" dirty="0" err="1">
                <a:latin typeface="+mj-lt"/>
                <a:cs typeface="Trebuchet MS"/>
              </a:rPr>
              <a:t>Lelang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Ulang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Tahap</a:t>
            </a:r>
            <a:r>
              <a:rPr lang="en-US" sz="1600" spc="-50" dirty="0">
                <a:latin typeface="+mj-lt"/>
                <a:cs typeface="Trebuchet MS"/>
              </a:rPr>
              <a:t> I </a:t>
            </a:r>
            <a:r>
              <a:rPr lang="en-US" sz="1600" spc="-50" dirty="0" err="1">
                <a:latin typeface="+mj-lt"/>
                <a:cs typeface="Trebuchet MS"/>
              </a:rPr>
              <a:t>dibuka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secara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umum</a:t>
            </a:r>
            <a:r>
              <a:rPr lang="en-US" sz="1600" spc="-50" dirty="0">
                <a:latin typeface="+mj-lt"/>
                <a:cs typeface="Trebuchet MS"/>
              </a:rPr>
              <a:t> dan </a:t>
            </a:r>
            <a:r>
              <a:rPr lang="en-US" sz="1600" spc="-50" dirty="0" err="1">
                <a:latin typeface="+mj-lt"/>
                <a:cs typeface="Trebuchet MS"/>
              </a:rPr>
              <a:t>jika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Lelang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Ulang</a:t>
            </a:r>
            <a:r>
              <a:rPr lang="en-US" sz="1600" spc="-50" dirty="0">
                <a:latin typeface="+mj-lt"/>
                <a:cs typeface="Trebuchet MS"/>
              </a:rPr>
              <a:t> pada </a:t>
            </a:r>
            <a:r>
              <a:rPr lang="en-US" sz="1600" spc="-50" dirty="0" err="1">
                <a:latin typeface="+mj-lt"/>
                <a:cs typeface="Trebuchet MS"/>
              </a:rPr>
              <a:t>Tahap</a:t>
            </a:r>
            <a:r>
              <a:rPr lang="en-US" sz="1600" spc="-50" dirty="0">
                <a:latin typeface="+mj-lt"/>
                <a:cs typeface="Trebuchet MS"/>
              </a:rPr>
              <a:t> II, </a:t>
            </a:r>
            <a:r>
              <a:rPr lang="en-US" sz="1600" spc="-50" dirty="0" err="1">
                <a:latin typeface="+mj-lt"/>
                <a:cs typeface="Trebuchet MS"/>
              </a:rPr>
              <a:t>maka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hanya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diikuti</a:t>
            </a:r>
            <a:r>
              <a:rPr lang="en-US" sz="1600" spc="-50" dirty="0">
                <a:latin typeface="+mj-lt"/>
                <a:cs typeface="Trebuchet MS"/>
              </a:rPr>
              <a:t> yang </a:t>
            </a:r>
            <a:r>
              <a:rPr lang="en-US" sz="1600" spc="-50" dirty="0" err="1">
                <a:latin typeface="+mj-lt"/>
                <a:cs typeface="Trebuchet MS"/>
              </a:rPr>
              <a:t>lolos</a:t>
            </a:r>
            <a:r>
              <a:rPr lang="en-US" sz="1600" spc="-50" dirty="0">
                <a:latin typeface="+mj-lt"/>
                <a:cs typeface="Trebuchet MS"/>
              </a:rPr>
              <a:t> pada </a:t>
            </a:r>
            <a:r>
              <a:rPr lang="en-US" sz="1600" spc="-50" dirty="0" err="1">
                <a:latin typeface="+mj-lt"/>
                <a:cs typeface="Trebuchet MS"/>
              </a:rPr>
              <a:t>Tahap</a:t>
            </a:r>
            <a:r>
              <a:rPr lang="en-US" sz="1600" spc="-50" dirty="0">
                <a:latin typeface="+mj-lt"/>
                <a:cs typeface="Trebuchet MS"/>
              </a:rPr>
              <a:t> I, minimal </a:t>
            </a:r>
            <a:r>
              <a:rPr lang="en-US" sz="1600" spc="-50" dirty="0" err="1">
                <a:latin typeface="+mj-lt"/>
                <a:cs typeface="Trebuchet MS"/>
              </a:rPr>
              <a:t>terdapat</a:t>
            </a:r>
            <a:r>
              <a:rPr lang="en-US" sz="1600" spc="-50" dirty="0">
                <a:latin typeface="+mj-lt"/>
                <a:cs typeface="Trebuchet MS"/>
              </a:rPr>
              <a:t> 1 (</a:t>
            </a:r>
            <a:r>
              <a:rPr lang="en-US" sz="1600" spc="-50" dirty="0" err="1">
                <a:latin typeface="+mj-lt"/>
                <a:cs typeface="Trebuchet MS"/>
              </a:rPr>
              <a:t>satu</a:t>
            </a:r>
            <a:r>
              <a:rPr lang="en-US" sz="1600" spc="-50" dirty="0">
                <a:latin typeface="+mj-lt"/>
                <a:cs typeface="Trebuchet MS"/>
              </a:rPr>
              <a:t>) </a:t>
            </a:r>
            <a:r>
              <a:rPr lang="en-US" sz="1600" spc="-50" dirty="0" err="1">
                <a:latin typeface="+mj-lt"/>
                <a:cs typeface="Trebuchet MS"/>
              </a:rPr>
              <a:t>peserta</a:t>
            </a:r>
            <a:r>
              <a:rPr lang="en-US" sz="1600" spc="-50" dirty="0">
                <a:latin typeface="+mj-lt"/>
                <a:cs typeface="Trebuchet MS"/>
              </a:rPr>
              <a:t> yang lulus </a:t>
            </a:r>
            <a:r>
              <a:rPr lang="en-US" sz="1600" spc="-50" dirty="0" err="1">
                <a:latin typeface="+mj-lt"/>
                <a:cs typeface="Trebuchet MS"/>
              </a:rPr>
              <a:t>Tahap</a:t>
            </a:r>
            <a:r>
              <a:rPr lang="en-US" sz="1600" spc="-50" dirty="0">
                <a:latin typeface="+mj-lt"/>
                <a:cs typeface="Trebuchet MS"/>
              </a:rPr>
              <a:t> II (</a:t>
            </a:r>
            <a:r>
              <a:rPr lang="en-US" sz="1600" spc="-50" dirty="0" err="1">
                <a:latin typeface="+mj-lt"/>
                <a:cs typeface="Trebuchet MS"/>
              </a:rPr>
              <a:t>harga</a:t>
            </a:r>
            <a:r>
              <a:rPr lang="en-US" sz="1600" spc="-50" dirty="0">
                <a:latin typeface="+mj-lt"/>
                <a:cs typeface="Trebuchet MS"/>
              </a:rPr>
              <a:t> dan bid bond).</a:t>
            </a:r>
          </a:p>
          <a:p>
            <a:pPr marL="354965" marR="5715" indent="-342900" algn="just">
              <a:lnSpc>
                <a:spcPts val="1839"/>
              </a:lnSpc>
              <a:spcBef>
                <a:spcPts val="4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lang="en-US" sz="1600" spc="-50" dirty="0" err="1">
                <a:latin typeface="+mj-lt"/>
                <a:cs typeface="Trebuchet MS"/>
              </a:rPr>
              <a:t>Pembukaan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Lelang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dilakukan</a:t>
            </a:r>
            <a:r>
              <a:rPr lang="en-US" sz="1600" spc="-50" dirty="0">
                <a:latin typeface="+mj-lt"/>
                <a:cs typeface="Trebuchet MS"/>
              </a:rPr>
              <a:t> oleh </a:t>
            </a:r>
            <a:r>
              <a:rPr lang="en-US" sz="1600" spc="-50" dirty="0" err="1">
                <a:latin typeface="+mj-lt"/>
                <a:cs typeface="Trebuchet MS"/>
              </a:rPr>
              <a:t>Panitia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Lelang</a:t>
            </a:r>
            <a:r>
              <a:rPr lang="en-US" sz="1600" spc="-50" dirty="0">
                <a:latin typeface="+mj-lt"/>
                <a:cs typeface="Trebuchet MS"/>
              </a:rPr>
              <a:t> pada </a:t>
            </a:r>
            <a:r>
              <a:rPr lang="en-US" sz="1600" spc="-50" dirty="0" err="1">
                <a:latin typeface="+mj-lt"/>
                <a:cs typeface="Trebuchet MS"/>
              </a:rPr>
              <a:t>waktu</a:t>
            </a:r>
            <a:r>
              <a:rPr lang="en-US" sz="1600" spc="-50" dirty="0">
                <a:latin typeface="+mj-lt"/>
                <a:cs typeface="Trebuchet MS"/>
              </a:rPr>
              <a:t> yang </a:t>
            </a:r>
            <a:r>
              <a:rPr lang="en-US" sz="1600" spc="-50" dirty="0" err="1">
                <a:latin typeface="+mj-lt"/>
                <a:cs typeface="Trebuchet MS"/>
              </a:rPr>
              <a:t>telah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ditetapkan</a:t>
            </a:r>
            <a:r>
              <a:rPr lang="en-US" sz="1600" spc="-50" dirty="0">
                <a:latin typeface="+mj-lt"/>
                <a:cs typeface="Trebuchet MS"/>
              </a:rPr>
              <a:t>. </a:t>
            </a:r>
            <a:r>
              <a:rPr lang="en-US" sz="1600" spc="-50" dirty="0" err="1">
                <a:latin typeface="+mj-lt"/>
                <a:cs typeface="Trebuchet MS"/>
              </a:rPr>
              <a:t>Dokumen</a:t>
            </a:r>
            <a:r>
              <a:rPr lang="en-US" sz="1600" spc="-50" dirty="0">
                <a:latin typeface="+mj-lt"/>
                <a:cs typeface="Trebuchet MS"/>
              </a:rPr>
              <a:t> yang </a:t>
            </a:r>
            <a:r>
              <a:rPr lang="en-US" sz="1600" spc="-50" dirty="0" err="1">
                <a:latin typeface="+mj-lt"/>
                <a:cs typeface="Trebuchet MS"/>
              </a:rPr>
              <a:t>terlambat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diterima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dari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waktu</a:t>
            </a:r>
            <a:r>
              <a:rPr lang="en-US" sz="1600" spc="-50" dirty="0">
                <a:latin typeface="+mj-lt"/>
                <a:cs typeface="Trebuchet MS"/>
              </a:rPr>
              <a:t> yang </a:t>
            </a:r>
            <a:r>
              <a:rPr lang="en-US" sz="1600" spc="-50" dirty="0" err="1">
                <a:latin typeface="+mj-lt"/>
                <a:cs typeface="Trebuchet MS"/>
              </a:rPr>
              <a:t>ditetapkan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akan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dinyatakan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gugur</a:t>
            </a:r>
            <a:r>
              <a:rPr lang="en-US" sz="1600" spc="-50" dirty="0">
                <a:latin typeface="+mj-lt"/>
                <a:cs typeface="Trebuchet MS"/>
              </a:rPr>
              <a:t>.</a:t>
            </a:r>
          </a:p>
          <a:p>
            <a:pPr marL="354965" marR="5715" indent="-342900" algn="just">
              <a:lnSpc>
                <a:spcPts val="1839"/>
              </a:lnSpc>
              <a:spcBef>
                <a:spcPts val="4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lang="en-US" sz="1600" spc="-50" dirty="0" err="1">
                <a:latin typeface="+mj-lt"/>
                <a:cs typeface="Trebuchet MS"/>
              </a:rPr>
              <a:t>Pelelangan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ini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hanya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diikuti</a:t>
            </a:r>
            <a:r>
              <a:rPr lang="en-US" sz="1600" spc="-50" dirty="0">
                <a:latin typeface="+mj-lt"/>
                <a:cs typeface="Trebuchet MS"/>
              </a:rPr>
              <a:t> oleh </a:t>
            </a:r>
            <a:r>
              <a:rPr lang="en-US" sz="1600" spc="-50" dirty="0" err="1">
                <a:latin typeface="+mj-lt"/>
                <a:cs typeface="Trebuchet MS"/>
              </a:rPr>
              <a:t>peserta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lelang</a:t>
            </a:r>
            <a:r>
              <a:rPr lang="en-US" sz="1600" spc="-50" dirty="0">
                <a:latin typeface="+mj-lt"/>
                <a:cs typeface="Trebuchet MS"/>
              </a:rPr>
              <a:t> yang </a:t>
            </a:r>
            <a:r>
              <a:rPr lang="en-US" sz="1600" spc="-50" dirty="0" err="1">
                <a:latin typeface="+mj-lt"/>
                <a:cs typeface="Trebuchet MS"/>
              </a:rPr>
              <a:t>telah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mendaftar</a:t>
            </a:r>
            <a:r>
              <a:rPr lang="en-US" sz="1600" spc="-50" dirty="0">
                <a:latin typeface="+mj-lt"/>
                <a:cs typeface="Trebuchet MS"/>
              </a:rPr>
              <a:t> dan daftar Bidder List E-proc </a:t>
            </a:r>
            <a:r>
              <a:rPr lang="en-US" sz="1600" spc="-50" dirty="0" err="1">
                <a:latin typeface="+mj-lt"/>
                <a:cs typeface="Trebuchet MS"/>
              </a:rPr>
              <a:t>Antam</a:t>
            </a:r>
            <a:r>
              <a:rPr lang="en-US" sz="1600" spc="-50" dirty="0">
                <a:latin typeface="+mj-lt"/>
                <a:cs typeface="Trebuchet MS"/>
              </a:rPr>
              <a:t>;</a:t>
            </a:r>
          </a:p>
          <a:p>
            <a:pPr marL="354965" marR="5715" indent="-342900" algn="just">
              <a:lnSpc>
                <a:spcPts val="1839"/>
              </a:lnSpc>
              <a:spcBef>
                <a:spcPts val="4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lang="en-US" sz="1600" spc="-50" dirty="0">
                <a:latin typeface="+mj-lt"/>
                <a:cs typeface="Trebuchet MS"/>
              </a:rPr>
              <a:t>Proses </a:t>
            </a:r>
            <a:r>
              <a:rPr lang="en-US" sz="1600" spc="-50" dirty="0" err="1">
                <a:latin typeface="+mj-lt"/>
                <a:cs typeface="Trebuchet MS"/>
              </a:rPr>
              <a:t>Lelang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dapat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dibatalkan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sesuai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kriteria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dalam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Dokumen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Lelang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b="1" spc="-50" dirty="0">
                <a:latin typeface="+mj-lt"/>
                <a:cs typeface="Trebuchet MS"/>
              </a:rPr>
              <a:t>BAB INSTRUKSI PENAWAR BUTIR 6</a:t>
            </a:r>
            <a:r>
              <a:rPr lang="en-US" sz="1600" spc="-50" dirty="0">
                <a:latin typeface="+mj-lt"/>
                <a:cs typeface="Trebuchet MS"/>
              </a:rPr>
              <a:t>.</a:t>
            </a:r>
          </a:p>
          <a:p>
            <a:pPr marL="354965" marR="5715" indent="-342900" algn="just">
              <a:lnSpc>
                <a:spcPts val="1839"/>
              </a:lnSpc>
              <a:spcBef>
                <a:spcPts val="4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lang="en-US" sz="1600" spc="-50" dirty="0" err="1">
                <a:latin typeface="+mj-lt"/>
                <a:cs typeface="Trebuchet MS"/>
              </a:rPr>
              <a:t>Sanggahan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terhadap</a:t>
            </a:r>
            <a:r>
              <a:rPr lang="en-US" sz="1600" spc="-50" dirty="0">
                <a:latin typeface="+mj-lt"/>
                <a:cs typeface="Trebuchet MS"/>
              </a:rPr>
              <a:t> Hasil </a:t>
            </a:r>
            <a:r>
              <a:rPr lang="en-US" sz="1600" spc="-50" dirty="0" err="1">
                <a:latin typeface="+mj-lt"/>
                <a:cs typeface="Trebuchet MS"/>
              </a:rPr>
              <a:t>Lelang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sesuai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kriteria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dalam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Dokumen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spc="-50" dirty="0" err="1">
                <a:latin typeface="+mj-lt"/>
                <a:cs typeface="Trebuchet MS"/>
              </a:rPr>
              <a:t>Lelang</a:t>
            </a:r>
            <a:r>
              <a:rPr lang="en-US" sz="1600" spc="-50" dirty="0">
                <a:latin typeface="+mj-lt"/>
                <a:cs typeface="Trebuchet MS"/>
              </a:rPr>
              <a:t> </a:t>
            </a:r>
            <a:r>
              <a:rPr lang="en-US" sz="1600" b="1" spc="-50" dirty="0">
                <a:latin typeface="+mj-lt"/>
                <a:cs typeface="Trebuchet MS"/>
              </a:rPr>
              <a:t>BAB INSTRUKSI PENAWAR BUTIR 8</a:t>
            </a:r>
            <a:r>
              <a:rPr lang="en-US" sz="1600" spc="-50" dirty="0">
                <a:latin typeface="+mj-lt"/>
                <a:cs typeface="Trebuchet M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737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1454" y="677884"/>
            <a:ext cx="9574834" cy="717226"/>
          </a:xfrm>
        </p:spPr>
        <p:txBody>
          <a:bodyPr>
            <a:normAutofit/>
          </a:bodyPr>
          <a:lstStyle/>
          <a:p>
            <a:r>
              <a:rPr lang="en-US" sz="2800" dirty="0"/>
              <a:t>PENJELASAN TAHAP I (Administrasi dan Teknis)</a:t>
            </a:r>
            <a:endParaRPr lang="en-US" sz="2800" dirty="0">
              <a:latin typeface="+mn-lt"/>
            </a:endParaRPr>
          </a:p>
        </p:txBody>
      </p:sp>
      <p:sp>
        <p:nvSpPr>
          <p:cNvPr id="9" name="object 20">
            <a:extLst>
              <a:ext uri="{FF2B5EF4-FFF2-40B4-BE49-F238E27FC236}">
                <a16:creationId xmlns:a16="http://schemas.microsoft.com/office/drawing/2014/main" id="{18689CB5-ECD7-4438-E3E5-1F898C2F7D92}"/>
              </a:ext>
            </a:extLst>
          </p:cNvPr>
          <p:cNvSpPr txBox="1"/>
          <p:nvPr/>
        </p:nvSpPr>
        <p:spPr>
          <a:xfrm>
            <a:off x="800013" y="1395110"/>
            <a:ext cx="11141778" cy="3821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pPr marL="355600" marR="116205" indent="-342900" algn="just">
              <a:lnSpc>
                <a:spcPct val="100000"/>
              </a:lnSpc>
              <a:spcBef>
                <a:spcPts val="100"/>
              </a:spcBef>
              <a:buFont typeface="+mj-lt"/>
              <a:buAutoNum type="alphaUcPeriod"/>
            </a:pPr>
            <a:r>
              <a:rPr lang="en-ID" sz="1600" b="1" spc="-45" dirty="0">
                <a:latin typeface="+mj-lt"/>
                <a:cs typeface="Trebuchet MS"/>
              </a:rPr>
              <a:t>PERSYARATAN </a:t>
            </a:r>
            <a:r>
              <a:rPr lang="en-ID" sz="1600" b="1" spc="-50" dirty="0">
                <a:latin typeface="+mj-lt"/>
                <a:cs typeface="Trebuchet MS"/>
              </a:rPr>
              <a:t>ADMINISTRASI</a:t>
            </a:r>
            <a:r>
              <a:rPr sz="1600" b="1" spc="-50" dirty="0">
                <a:latin typeface="+mj-lt"/>
                <a:cs typeface="Trebuchet MS"/>
              </a:rPr>
              <a:t> </a:t>
            </a:r>
            <a:r>
              <a:rPr sz="1600" spc="5" dirty="0" err="1">
                <a:latin typeface="+mj-lt"/>
                <a:cs typeface="Trebuchet MS"/>
              </a:rPr>
              <a:t>sesuai</a:t>
            </a:r>
            <a:r>
              <a:rPr sz="1600" spc="5" dirty="0">
                <a:latin typeface="+mj-lt"/>
                <a:cs typeface="Trebuchet MS"/>
              </a:rPr>
              <a:t> </a:t>
            </a:r>
            <a:r>
              <a:rPr sz="1600" spc="-50" dirty="0">
                <a:latin typeface="+mj-lt"/>
                <a:cs typeface="Trebuchet MS"/>
              </a:rPr>
              <a:t>yang </a:t>
            </a:r>
            <a:r>
              <a:rPr sz="1600" spc="-35" dirty="0">
                <a:latin typeface="+mj-lt"/>
                <a:cs typeface="Trebuchet MS"/>
              </a:rPr>
              <a:t>disebutkan dalam </a:t>
            </a:r>
            <a:r>
              <a:rPr sz="1600" spc="-35" dirty="0" err="1">
                <a:latin typeface="+mj-lt"/>
                <a:cs typeface="Trebuchet MS"/>
              </a:rPr>
              <a:t>dokumen</a:t>
            </a:r>
            <a:r>
              <a:rPr sz="1600" spc="-35" dirty="0">
                <a:latin typeface="+mj-lt"/>
                <a:cs typeface="Trebuchet MS"/>
              </a:rPr>
              <a:t> </a:t>
            </a:r>
            <a:r>
              <a:rPr lang="en-US" sz="1600" spc="-55" dirty="0" err="1">
                <a:latin typeface="+mj-lt"/>
                <a:cs typeface="Trebuchet MS"/>
              </a:rPr>
              <a:t>Lelang</a:t>
            </a:r>
            <a:r>
              <a:rPr sz="1600" spc="-55" dirty="0">
                <a:latin typeface="+mj-lt"/>
                <a:cs typeface="Trebuchet MS"/>
              </a:rPr>
              <a:t> </a:t>
            </a:r>
            <a:r>
              <a:rPr lang="en-US" sz="1600" spc="-55" dirty="0">
                <a:latin typeface="+mj-lt"/>
                <a:cs typeface="Trebuchet MS"/>
              </a:rPr>
              <a:t>:</a:t>
            </a:r>
          </a:p>
          <a:p>
            <a:pPr marL="812800" marR="116205" lvl="1" indent="-342900" algn="just">
              <a:spcBef>
                <a:spcPts val="100"/>
              </a:spcBef>
              <a:buFont typeface="+mj-lt"/>
              <a:buAutoNum type="arabicPeriod"/>
            </a:pPr>
            <a:r>
              <a:rPr lang="en-ID" sz="1600" b="1" i="1" u="sng" spc="-25" dirty="0">
                <a:latin typeface="+mj-lt"/>
                <a:cs typeface="Trebuchet MS"/>
              </a:rPr>
              <a:t>Copy </a:t>
            </a:r>
            <a:r>
              <a:rPr lang="en-ID" sz="1600" b="1" i="1" u="sng" spc="-25" dirty="0" err="1">
                <a:latin typeface="+mj-lt"/>
                <a:cs typeface="Trebuchet MS"/>
              </a:rPr>
              <a:t>Sertifikat</a:t>
            </a:r>
            <a:r>
              <a:rPr lang="en-ID" sz="1600" b="1" i="1" u="sng" spc="-25" dirty="0">
                <a:latin typeface="+mj-lt"/>
                <a:cs typeface="Trebuchet MS"/>
              </a:rPr>
              <a:t> Mitra </a:t>
            </a:r>
            <a:r>
              <a:rPr lang="en-ID" sz="1600" b="1" i="1" u="sng" spc="-25" dirty="0" err="1">
                <a:latin typeface="+mj-lt"/>
                <a:cs typeface="Trebuchet MS"/>
              </a:rPr>
              <a:t>Kerja</a:t>
            </a:r>
            <a:r>
              <a:rPr lang="en-ID" sz="1600" b="1" i="1" u="sng" spc="-25" dirty="0">
                <a:latin typeface="+mj-lt"/>
                <a:cs typeface="Trebuchet MS"/>
              </a:rPr>
              <a:t> (SMK) Kantor Pusat/Unit yang </a:t>
            </a:r>
            <a:r>
              <a:rPr lang="en-ID" sz="1600" b="1" i="1" u="sng" spc="-25" dirty="0" err="1">
                <a:latin typeface="+mj-lt"/>
                <a:cs typeface="Trebuchet MS"/>
              </a:rPr>
              <a:t>masih</a:t>
            </a:r>
            <a:r>
              <a:rPr lang="en-ID" sz="1600" b="1" i="1" u="sng" spc="-25" dirty="0">
                <a:latin typeface="+mj-lt"/>
                <a:cs typeface="Trebuchet MS"/>
              </a:rPr>
              <a:t> </a:t>
            </a:r>
            <a:r>
              <a:rPr lang="en-ID" sz="1600" b="1" i="1" u="sng" spc="-25" dirty="0" err="1">
                <a:latin typeface="+mj-lt"/>
                <a:cs typeface="Trebuchet MS"/>
              </a:rPr>
              <a:t>berlaku</a:t>
            </a:r>
            <a:r>
              <a:rPr lang="en-ID" sz="1600" u="sng" spc="-25" dirty="0">
                <a:latin typeface="+mj-lt"/>
                <a:cs typeface="Trebuchet MS"/>
              </a:rPr>
              <a:t> </a:t>
            </a:r>
            <a:r>
              <a:rPr lang="en-ID" sz="1600" spc="-25" dirty="0" err="1">
                <a:latin typeface="+mj-lt"/>
                <a:cs typeface="Trebuchet MS"/>
              </a:rPr>
              <a:t>atau</a:t>
            </a:r>
            <a:r>
              <a:rPr lang="en-ID" sz="1600" spc="-25" dirty="0">
                <a:latin typeface="+mj-lt"/>
                <a:cs typeface="Trebuchet MS"/>
              </a:rPr>
              <a:t> </a:t>
            </a:r>
            <a:r>
              <a:rPr lang="en-ID" sz="1600" spc="-25" dirty="0" err="1">
                <a:latin typeface="+mj-lt"/>
                <a:cs typeface="Trebuchet MS"/>
              </a:rPr>
              <a:t>Bagi</a:t>
            </a:r>
            <a:r>
              <a:rPr lang="en-ID" sz="1600" spc="-25" dirty="0">
                <a:latin typeface="+mj-lt"/>
                <a:cs typeface="Trebuchet MS"/>
              </a:rPr>
              <a:t> </a:t>
            </a:r>
            <a:r>
              <a:rPr lang="en-ID" sz="1600" spc="-25" dirty="0" err="1">
                <a:latin typeface="+mj-lt"/>
                <a:cs typeface="Trebuchet MS"/>
              </a:rPr>
              <a:t>Penyedia</a:t>
            </a:r>
            <a:r>
              <a:rPr lang="en-ID" sz="1600" spc="-25" dirty="0">
                <a:latin typeface="+mj-lt"/>
                <a:cs typeface="Trebuchet MS"/>
              </a:rPr>
              <a:t> </a:t>
            </a:r>
            <a:r>
              <a:rPr lang="en-ID" sz="1600" spc="-25" dirty="0" err="1">
                <a:latin typeface="+mj-lt"/>
                <a:cs typeface="Trebuchet MS"/>
              </a:rPr>
              <a:t>Barang</a:t>
            </a:r>
            <a:r>
              <a:rPr lang="en-ID" sz="1600" spc="-25" dirty="0">
                <a:latin typeface="+mj-lt"/>
                <a:cs typeface="Trebuchet MS"/>
              </a:rPr>
              <a:t> dan Jasa/</a:t>
            </a:r>
            <a:r>
              <a:rPr lang="en-ID" sz="1600" spc="-25" dirty="0" err="1">
                <a:latin typeface="+mj-lt"/>
                <a:cs typeface="Trebuchet MS"/>
              </a:rPr>
              <a:t>Peserta</a:t>
            </a:r>
            <a:r>
              <a:rPr lang="en-ID" sz="1600" spc="-25" dirty="0">
                <a:latin typeface="+mj-lt"/>
                <a:cs typeface="Trebuchet MS"/>
              </a:rPr>
              <a:t> </a:t>
            </a:r>
            <a:r>
              <a:rPr lang="en-ID" sz="1600" spc="-25" dirty="0" err="1">
                <a:latin typeface="+mj-lt"/>
                <a:cs typeface="Trebuchet MS"/>
              </a:rPr>
              <a:t>Pelelangan</a:t>
            </a:r>
            <a:r>
              <a:rPr lang="en-ID" sz="1600" spc="-25" dirty="0">
                <a:latin typeface="+mj-lt"/>
                <a:cs typeface="Trebuchet MS"/>
              </a:rPr>
              <a:t> yang </a:t>
            </a:r>
            <a:r>
              <a:rPr lang="en-ID" sz="1600" spc="-25" dirty="0" err="1">
                <a:latin typeface="+mj-lt"/>
                <a:cs typeface="Trebuchet MS"/>
              </a:rPr>
              <a:t>belum</a:t>
            </a:r>
            <a:r>
              <a:rPr lang="en-ID" sz="1600" spc="-25" dirty="0">
                <a:latin typeface="+mj-lt"/>
                <a:cs typeface="Trebuchet MS"/>
              </a:rPr>
              <a:t> </a:t>
            </a:r>
            <a:r>
              <a:rPr lang="en-ID" sz="1600" spc="-25" dirty="0" err="1">
                <a:latin typeface="+mj-lt"/>
                <a:cs typeface="Trebuchet MS"/>
              </a:rPr>
              <a:t>mempunyai</a:t>
            </a:r>
            <a:r>
              <a:rPr lang="en-ID" sz="1600" spc="-25" dirty="0">
                <a:latin typeface="+mj-lt"/>
                <a:cs typeface="Trebuchet MS"/>
              </a:rPr>
              <a:t> SMK ANTAM </a:t>
            </a:r>
            <a:r>
              <a:rPr lang="en-ID" sz="1600" spc="-25" dirty="0" err="1">
                <a:latin typeface="+mj-lt"/>
                <a:cs typeface="Trebuchet MS"/>
              </a:rPr>
              <a:t>maka</a:t>
            </a:r>
            <a:r>
              <a:rPr lang="en-ID" sz="1600" spc="-25" dirty="0">
                <a:latin typeface="+mj-lt"/>
                <a:cs typeface="Trebuchet MS"/>
              </a:rPr>
              <a:t> </a:t>
            </a:r>
            <a:r>
              <a:rPr lang="en-ID" sz="1600" spc="-25" dirty="0" err="1">
                <a:latin typeface="+mj-lt"/>
                <a:cs typeface="Trebuchet MS"/>
              </a:rPr>
              <a:t>harus</a:t>
            </a:r>
            <a:r>
              <a:rPr lang="en-ID" sz="1600" spc="-25" dirty="0">
                <a:latin typeface="+mj-lt"/>
                <a:cs typeface="Trebuchet MS"/>
              </a:rPr>
              <a:t> </a:t>
            </a:r>
            <a:r>
              <a:rPr lang="en-ID" sz="1600" spc="-25" dirty="0" err="1">
                <a:latin typeface="+mj-lt"/>
                <a:cs typeface="Trebuchet MS"/>
              </a:rPr>
              <a:t>menyerahkan</a:t>
            </a:r>
            <a:r>
              <a:rPr lang="en-ID" sz="1600" spc="-25" dirty="0">
                <a:latin typeface="+mj-lt"/>
                <a:cs typeface="Trebuchet MS"/>
              </a:rPr>
              <a:t>/</a:t>
            </a:r>
            <a:r>
              <a:rPr lang="en-ID" sz="1600" spc="-25" dirty="0" err="1">
                <a:latin typeface="+mj-lt"/>
                <a:cs typeface="Trebuchet MS"/>
              </a:rPr>
              <a:t>melampirkan</a:t>
            </a:r>
            <a:r>
              <a:rPr lang="en-ID" sz="1600" spc="-25" dirty="0">
                <a:latin typeface="+mj-lt"/>
                <a:cs typeface="Trebuchet MS"/>
              </a:rPr>
              <a:t> Biodata Perusahaan </a:t>
            </a:r>
            <a:r>
              <a:rPr lang="en-ID" sz="1600" spc="-25" dirty="0" err="1">
                <a:latin typeface="+mj-lt"/>
                <a:cs typeface="Trebuchet MS"/>
              </a:rPr>
              <a:t>sesuai</a:t>
            </a:r>
            <a:r>
              <a:rPr lang="en-ID" sz="1600" spc="-25" dirty="0">
                <a:latin typeface="+mj-lt"/>
                <a:cs typeface="Trebuchet MS"/>
              </a:rPr>
              <a:t> </a:t>
            </a:r>
            <a:r>
              <a:rPr lang="en-ID" sz="1600" spc="-25" dirty="0" err="1">
                <a:latin typeface="+mj-lt"/>
                <a:cs typeface="Trebuchet MS"/>
              </a:rPr>
              <a:t>dokumen</a:t>
            </a:r>
            <a:r>
              <a:rPr lang="en-ID" sz="1600" spc="-25" dirty="0">
                <a:latin typeface="+mj-lt"/>
                <a:cs typeface="Trebuchet MS"/>
              </a:rPr>
              <a:t> </a:t>
            </a:r>
            <a:r>
              <a:rPr lang="en-ID" sz="1600" spc="-25" dirty="0" err="1">
                <a:latin typeface="+mj-lt"/>
                <a:cs typeface="Trebuchet MS"/>
              </a:rPr>
              <a:t>pelelangan</a:t>
            </a:r>
            <a:r>
              <a:rPr lang="en-ID" sz="1600" spc="-25" dirty="0">
                <a:latin typeface="+mj-lt"/>
                <a:cs typeface="Trebuchet MS"/>
              </a:rPr>
              <a:t> Lampiran A point 4.a.</a:t>
            </a:r>
          </a:p>
          <a:p>
            <a:pPr marL="812800" marR="116205" lvl="1" indent="-342900" algn="just">
              <a:spcBef>
                <a:spcPts val="100"/>
              </a:spcBef>
              <a:buFont typeface="+mj-lt"/>
              <a:buAutoNum type="arabicPeriod"/>
            </a:pPr>
            <a:r>
              <a:rPr lang="en-ID" sz="1600" b="1" i="1" u="sng" spc="-25" dirty="0">
                <a:latin typeface="+mj-lt"/>
                <a:cs typeface="Trebuchet MS"/>
              </a:rPr>
              <a:t>Surat </a:t>
            </a:r>
            <a:r>
              <a:rPr lang="en-ID" sz="1600" b="1" i="1" u="sng" spc="-55" dirty="0" err="1">
                <a:latin typeface="+mj-lt"/>
                <a:cs typeface="Trebuchet MS"/>
              </a:rPr>
              <a:t>Pernyataan</a:t>
            </a:r>
            <a:r>
              <a:rPr lang="en-ID" sz="1600" b="1" i="1" u="sng" spc="-55" dirty="0">
                <a:latin typeface="+mj-lt"/>
                <a:cs typeface="Trebuchet MS"/>
              </a:rPr>
              <a:t> </a:t>
            </a:r>
            <a:r>
              <a:rPr lang="en-ID" sz="1600" b="1" i="1" u="sng" spc="-60" dirty="0" err="1">
                <a:latin typeface="+mj-lt"/>
                <a:cs typeface="Trebuchet MS"/>
              </a:rPr>
              <a:t>tidak</a:t>
            </a:r>
            <a:r>
              <a:rPr lang="en-ID" sz="1600" b="1" i="1" u="sng" spc="-60" dirty="0">
                <a:latin typeface="+mj-lt"/>
                <a:cs typeface="Trebuchet MS"/>
              </a:rPr>
              <a:t> </a:t>
            </a:r>
            <a:r>
              <a:rPr lang="en-ID" sz="1600" b="1" i="1" u="sng" spc="-45" dirty="0" err="1">
                <a:latin typeface="+mj-lt"/>
                <a:cs typeface="Trebuchet MS"/>
              </a:rPr>
              <a:t>berkolusi</a:t>
            </a:r>
            <a:r>
              <a:rPr lang="en-ID" sz="1600" b="1" i="1" u="sng" spc="-45" dirty="0">
                <a:latin typeface="+mj-lt"/>
                <a:cs typeface="Trebuchet MS"/>
              </a:rPr>
              <a:t> </a:t>
            </a:r>
            <a:r>
              <a:rPr lang="en-ID" sz="1600" b="1" i="1" u="sng" spc="-10" dirty="0">
                <a:latin typeface="+mj-lt"/>
                <a:cs typeface="Trebuchet MS"/>
              </a:rPr>
              <a:t>(</a:t>
            </a:r>
            <a:r>
              <a:rPr lang="en-ID" sz="1600" b="1" i="1" u="sng" spc="-10" dirty="0" err="1">
                <a:latin typeface="+mj-lt"/>
                <a:cs typeface="Trebuchet MS"/>
              </a:rPr>
              <a:t>sesuai</a:t>
            </a:r>
            <a:r>
              <a:rPr lang="en-ID" sz="1600" b="1" i="1" u="sng" spc="-10" dirty="0">
                <a:latin typeface="+mj-lt"/>
                <a:cs typeface="Trebuchet MS"/>
              </a:rPr>
              <a:t> </a:t>
            </a:r>
            <a:r>
              <a:rPr lang="en-ID" sz="1600" b="1" i="1" u="sng" spc="-90" dirty="0">
                <a:latin typeface="+mj-lt"/>
                <a:cs typeface="Trebuchet MS"/>
              </a:rPr>
              <a:t>format </a:t>
            </a:r>
            <a:r>
              <a:rPr lang="en-ID" sz="1600" b="1" i="1" u="sng" spc="-90" dirty="0" err="1">
                <a:latin typeface="+mj-lt"/>
                <a:cs typeface="Trebuchet MS"/>
              </a:rPr>
              <a:t>dari</a:t>
            </a:r>
            <a:r>
              <a:rPr lang="en-ID" sz="1600" b="1" i="1" u="sng" spc="-90" dirty="0">
                <a:latin typeface="+mj-lt"/>
                <a:cs typeface="Trebuchet MS"/>
              </a:rPr>
              <a:t> PT </a:t>
            </a:r>
            <a:r>
              <a:rPr lang="en-ID" sz="1600" b="1" i="1" u="sng" spc="-90" dirty="0" err="1">
                <a:latin typeface="+mj-lt"/>
                <a:cs typeface="Trebuchet MS"/>
              </a:rPr>
              <a:t>Antam</a:t>
            </a:r>
            <a:r>
              <a:rPr lang="en-ID" sz="1600" b="1" i="1" u="sng" spc="-90" dirty="0">
                <a:latin typeface="+mj-lt"/>
                <a:cs typeface="Trebuchet MS"/>
              </a:rPr>
              <a:t> </a:t>
            </a:r>
            <a:r>
              <a:rPr lang="en-ID" sz="1600" b="1" i="1" u="sng" spc="-90" dirty="0" err="1">
                <a:latin typeface="+mj-lt"/>
                <a:cs typeface="Trebuchet MS"/>
              </a:rPr>
              <a:t>Tbk</a:t>
            </a:r>
            <a:r>
              <a:rPr lang="en-ID" sz="1600" b="1" i="1" u="sng" spc="-90" dirty="0">
                <a:latin typeface="+mj-lt"/>
                <a:cs typeface="Trebuchet MS"/>
              </a:rPr>
              <a:t>)</a:t>
            </a:r>
            <a:r>
              <a:rPr lang="en-ID" sz="1600" spc="-90" dirty="0">
                <a:latin typeface="+mj-lt"/>
                <a:cs typeface="Trebuchet MS"/>
              </a:rPr>
              <a:t> </a:t>
            </a:r>
            <a:r>
              <a:rPr lang="en-ID" sz="1600" spc="-45" dirty="0" err="1">
                <a:latin typeface="+mj-lt"/>
                <a:cs typeface="Trebuchet MS"/>
              </a:rPr>
              <a:t>ditandatangani</a:t>
            </a:r>
            <a:r>
              <a:rPr lang="en-ID" sz="1600" spc="-45" dirty="0">
                <a:latin typeface="+mj-lt"/>
                <a:cs typeface="Trebuchet MS"/>
              </a:rPr>
              <a:t> </a:t>
            </a:r>
            <a:r>
              <a:rPr lang="en-ID" sz="1600" spc="-50" dirty="0" err="1">
                <a:latin typeface="+mj-lt"/>
                <a:cs typeface="Trebuchet MS"/>
              </a:rPr>
              <a:t>pimpinan</a:t>
            </a:r>
            <a:r>
              <a:rPr lang="en-ID" sz="1600" spc="-50" dirty="0">
                <a:latin typeface="+mj-lt"/>
                <a:cs typeface="Trebuchet MS"/>
              </a:rPr>
              <a:t> </a:t>
            </a:r>
            <a:r>
              <a:rPr lang="en-ID" sz="1600" spc="-15" dirty="0" err="1">
                <a:latin typeface="+mj-lt"/>
                <a:cs typeface="Trebuchet MS"/>
              </a:rPr>
              <a:t>perusahaan</a:t>
            </a:r>
            <a:r>
              <a:rPr lang="en-ID" sz="1600" spc="-15" dirty="0">
                <a:latin typeface="+mj-lt"/>
                <a:cs typeface="Trebuchet MS"/>
              </a:rPr>
              <a:t> </a:t>
            </a:r>
            <a:r>
              <a:rPr lang="en-ID" sz="1600" spc="-70" dirty="0">
                <a:latin typeface="+mj-lt"/>
                <a:cs typeface="Trebuchet MS"/>
              </a:rPr>
              <a:t>di </a:t>
            </a:r>
            <a:r>
              <a:rPr lang="en-ID" sz="1600" spc="-15" dirty="0" err="1">
                <a:latin typeface="+mj-lt"/>
                <a:cs typeface="Trebuchet MS"/>
              </a:rPr>
              <a:t>atas</a:t>
            </a:r>
            <a:r>
              <a:rPr lang="en-ID" sz="1600" spc="-15" dirty="0">
                <a:latin typeface="+mj-lt"/>
                <a:cs typeface="Trebuchet MS"/>
              </a:rPr>
              <a:t> </a:t>
            </a:r>
            <a:r>
              <a:rPr lang="en-ID" sz="1600" spc="-70" dirty="0" err="1">
                <a:latin typeface="+mj-lt"/>
                <a:cs typeface="Trebuchet MS"/>
              </a:rPr>
              <a:t>materai</a:t>
            </a:r>
            <a:r>
              <a:rPr lang="en-ID" sz="1600" spc="-70" dirty="0">
                <a:latin typeface="+mj-lt"/>
                <a:cs typeface="Trebuchet MS"/>
              </a:rPr>
              <a:t> </a:t>
            </a:r>
            <a:r>
              <a:rPr lang="en-ID" sz="1600" spc="-10" dirty="0">
                <a:latin typeface="+mj-lt"/>
                <a:cs typeface="Trebuchet MS"/>
              </a:rPr>
              <a:t>dan </a:t>
            </a:r>
            <a:r>
              <a:rPr lang="en-ID" sz="1600" spc="-45" dirty="0" err="1">
                <a:latin typeface="+mj-lt"/>
                <a:cs typeface="Trebuchet MS"/>
              </a:rPr>
              <a:t>dicap</a:t>
            </a:r>
            <a:r>
              <a:rPr lang="en-ID" sz="1600" spc="-45" dirty="0">
                <a:latin typeface="+mj-lt"/>
                <a:cs typeface="Trebuchet MS"/>
              </a:rPr>
              <a:t> </a:t>
            </a:r>
            <a:r>
              <a:rPr lang="en-ID" sz="1600" spc="-30" dirty="0" err="1">
                <a:latin typeface="+mj-lt"/>
                <a:cs typeface="Trebuchet MS"/>
              </a:rPr>
              <a:t>perusahaan</a:t>
            </a:r>
            <a:r>
              <a:rPr lang="en-ID" sz="1600" spc="-30" dirty="0">
                <a:latin typeface="+mj-lt"/>
                <a:cs typeface="Trebuchet MS"/>
              </a:rPr>
              <a:t>. </a:t>
            </a:r>
            <a:r>
              <a:rPr lang="en-ID" sz="1600" spc="-80" dirty="0">
                <a:latin typeface="+mj-lt"/>
                <a:cs typeface="Trebuchet MS"/>
              </a:rPr>
              <a:t>Jika </a:t>
            </a:r>
            <a:r>
              <a:rPr lang="en-ID" sz="1600" spc="-15" dirty="0" err="1">
                <a:latin typeface="+mj-lt"/>
                <a:cs typeface="Trebuchet MS"/>
              </a:rPr>
              <a:t>bukan</a:t>
            </a:r>
            <a:r>
              <a:rPr lang="en-ID" sz="1600" spc="-15" dirty="0">
                <a:latin typeface="+mj-lt"/>
                <a:cs typeface="Trebuchet MS"/>
              </a:rPr>
              <a:t> </a:t>
            </a:r>
            <a:r>
              <a:rPr lang="en-ID" sz="1600" spc="-50" dirty="0" err="1">
                <a:latin typeface="+mj-lt"/>
                <a:cs typeface="Trebuchet MS"/>
              </a:rPr>
              <a:t>pimpinan</a:t>
            </a:r>
            <a:r>
              <a:rPr lang="en-ID" sz="1600" spc="-50" dirty="0">
                <a:latin typeface="+mj-lt"/>
                <a:cs typeface="Trebuchet MS"/>
              </a:rPr>
              <a:t>  </a:t>
            </a:r>
            <a:r>
              <a:rPr lang="en-ID" sz="1600" spc="-10" dirty="0" err="1">
                <a:latin typeface="+mj-lt"/>
                <a:cs typeface="Trebuchet MS"/>
              </a:rPr>
              <a:t>perusahaan</a:t>
            </a:r>
            <a:r>
              <a:rPr lang="en-ID" sz="1600" spc="-125" dirty="0">
                <a:latin typeface="+mj-lt"/>
                <a:cs typeface="Trebuchet MS"/>
              </a:rPr>
              <a:t> </a:t>
            </a:r>
            <a:r>
              <a:rPr lang="en-ID" sz="1600" spc="-5" dirty="0" err="1">
                <a:latin typeface="+mj-lt"/>
                <a:cs typeface="Trebuchet MS"/>
              </a:rPr>
              <a:t>maka</a:t>
            </a:r>
            <a:r>
              <a:rPr lang="en-ID" sz="1600" spc="-135" dirty="0">
                <a:latin typeface="+mj-lt"/>
                <a:cs typeface="Trebuchet MS"/>
              </a:rPr>
              <a:t> </a:t>
            </a:r>
            <a:r>
              <a:rPr lang="en-ID" sz="1600" dirty="0" err="1">
                <a:latin typeface="+mj-lt"/>
                <a:cs typeface="Trebuchet MS"/>
              </a:rPr>
              <a:t>harus</a:t>
            </a:r>
            <a:r>
              <a:rPr lang="en-ID" sz="1600" spc="-110" dirty="0">
                <a:latin typeface="+mj-lt"/>
                <a:cs typeface="Trebuchet MS"/>
              </a:rPr>
              <a:t> </a:t>
            </a:r>
            <a:r>
              <a:rPr lang="en-ID" sz="1600" spc="-50" dirty="0" err="1">
                <a:latin typeface="+mj-lt"/>
                <a:cs typeface="Trebuchet MS"/>
              </a:rPr>
              <a:t>dilampirkan</a:t>
            </a:r>
            <a:r>
              <a:rPr lang="en-ID" sz="1600" spc="-120" dirty="0">
                <a:latin typeface="+mj-lt"/>
                <a:cs typeface="Trebuchet MS"/>
              </a:rPr>
              <a:t> </a:t>
            </a:r>
            <a:r>
              <a:rPr lang="en-ID" sz="1600" spc="-30" dirty="0" err="1">
                <a:latin typeface="+mj-lt"/>
                <a:cs typeface="Trebuchet MS"/>
              </a:rPr>
              <a:t>surat</a:t>
            </a:r>
            <a:r>
              <a:rPr lang="en-ID" sz="1600" spc="-135" dirty="0">
                <a:latin typeface="+mj-lt"/>
                <a:cs typeface="Trebuchet MS"/>
              </a:rPr>
              <a:t> </a:t>
            </a:r>
            <a:r>
              <a:rPr lang="en-ID" sz="1600" spc="15" dirty="0" err="1">
                <a:latin typeface="+mj-lt"/>
                <a:cs typeface="Trebuchet MS"/>
              </a:rPr>
              <a:t>kuasa</a:t>
            </a:r>
            <a:r>
              <a:rPr lang="en-ID" sz="1600" spc="15" dirty="0">
                <a:latin typeface="+mj-lt"/>
                <a:cs typeface="Trebuchet MS"/>
              </a:rPr>
              <a:t>. Form </a:t>
            </a:r>
            <a:r>
              <a:rPr lang="en-ID" sz="1600" spc="15" dirty="0" err="1">
                <a:latin typeface="+mj-lt"/>
                <a:cs typeface="Trebuchet MS"/>
              </a:rPr>
              <a:t>surat</a:t>
            </a:r>
            <a:r>
              <a:rPr lang="en-ID" sz="1600" spc="15" dirty="0">
                <a:latin typeface="+mj-lt"/>
                <a:cs typeface="Trebuchet MS"/>
              </a:rPr>
              <a:t> </a:t>
            </a:r>
            <a:r>
              <a:rPr lang="en-ID" sz="1600" spc="15" dirty="0" err="1">
                <a:latin typeface="+mj-lt"/>
                <a:cs typeface="Trebuchet MS"/>
              </a:rPr>
              <a:t>pernyataan</a:t>
            </a:r>
            <a:r>
              <a:rPr lang="en-ID" sz="1600" spc="15" dirty="0">
                <a:latin typeface="+mj-lt"/>
                <a:cs typeface="Trebuchet MS"/>
              </a:rPr>
              <a:t> </a:t>
            </a:r>
            <a:r>
              <a:rPr lang="en-ID" sz="1600" spc="15" dirty="0" err="1">
                <a:latin typeface="+mj-lt"/>
                <a:cs typeface="Trebuchet MS"/>
              </a:rPr>
              <a:t>terlampir</a:t>
            </a:r>
            <a:r>
              <a:rPr lang="en-ID" sz="1600" spc="15" dirty="0">
                <a:latin typeface="+mj-lt"/>
                <a:cs typeface="Trebuchet MS"/>
              </a:rPr>
              <a:t> pada </a:t>
            </a:r>
            <a:r>
              <a:rPr lang="en-ID" sz="1600" spc="15" dirty="0" err="1">
                <a:latin typeface="+mj-lt"/>
                <a:cs typeface="Trebuchet MS"/>
              </a:rPr>
              <a:t>dokumen</a:t>
            </a:r>
            <a:r>
              <a:rPr lang="en-ID" sz="1600" spc="15" dirty="0">
                <a:latin typeface="+mj-lt"/>
                <a:cs typeface="Trebuchet MS"/>
              </a:rPr>
              <a:t> </a:t>
            </a:r>
            <a:r>
              <a:rPr lang="en-ID" sz="1600" spc="15" dirty="0" err="1">
                <a:latin typeface="+mj-lt"/>
                <a:cs typeface="Trebuchet MS"/>
              </a:rPr>
              <a:t>pengadaan</a:t>
            </a:r>
            <a:r>
              <a:rPr lang="en-ID" sz="1600" spc="15" dirty="0">
                <a:latin typeface="+mj-lt"/>
                <a:cs typeface="Trebuchet MS"/>
              </a:rPr>
              <a:t> </a:t>
            </a:r>
            <a:r>
              <a:rPr lang="en-ID" sz="1600" spc="15" dirty="0" err="1">
                <a:latin typeface="+mj-lt"/>
                <a:cs typeface="Trebuchet MS"/>
              </a:rPr>
              <a:t>halaman</a:t>
            </a:r>
            <a:r>
              <a:rPr lang="en-ID" sz="1600" spc="15" dirty="0">
                <a:latin typeface="+mj-lt"/>
                <a:cs typeface="Trebuchet MS"/>
              </a:rPr>
              <a:t> </a:t>
            </a:r>
            <a:r>
              <a:rPr lang="en-ID" sz="1600" spc="15" dirty="0" err="1">
                <a:latin typeface="+mj-lt"/>
                <a:cs typeface="Trebuchet MS"/>
              </a:rPr>
              <a:t>terakhir</a:t>
            </a:r>
            <a:r>
              <a:rPr lang="en-ID" sz="1600" spc="15" dirty="0">
                <a:latin typeface="+mj-lt"/>
                <a:cs typeface="Trebuchet MS"/>
              </a:rPr>
              <a:t>.</a:t>
            </a:r>
          </a:p>
          <a:p>
            <a:pPr marL="812800" marR="116205" lvl="1" indent="-342900" algn="just">
              <a:spcBef>
                <a:spcPts val="100"/>
              </a:spcBef>
              <a:buFont typeface="+mj-lt"/>
              <a:buAutoNum type="arabicPeriod"/>
            </a:pPr>
            <a:r>
              <a:rPr lang="en-US" sz="1600" b="1" i="1" u="sng" spc="15" dirty="0" err="1">
                <a:latin typeface="+mj-lt"/>
                <a:cs typeface="Trebuchet MS"/>
              </a:rPr>
              <a:t>Laporan</a:t>
            </a:r>
            <a:r>
              <a:rPr lang="en-US" sz="1600" b="1" i="1" u="sng" spc="15" dirty="0">
                <a:latin typeface="+mj-lt"/>
                <a:cs typeface="Trebuchet MS"/>
              </a:rPr>
              <a:t> </a:t>
            </a:r>
            <a:r>
              <a:rPr lang="en-US" sz="1600" b="1" i="1" u="sng" spc="15" dirty="0" err="1">
                <a:latin typeface="+mj-lt"/>
                <a:cs typeface="Trebuchet MS"/>
              </a:rPr>
              <a:t>keuangan</a:t>
            </a:r>
            <a:r>
              <a:rPr lang="en-US" sz="1600" b="1" i="1" u="sng" spc="15" dirty="0">
                <a:latin typeface="+mj-lt"/>
                <a:cs typeface="Trebuchet MS"/>
              </a:rPr>
              <a:t> </a:t>
            </a:r>
            <a:r>
              <a:rPr lang="en-US" sz="1600" b="1" i="1" u="sng" spc="15" dirty="0" err="1">
                <a:latin typeface="+mj-lt"/>
                <a:cs typeface="Trebuchet MS"/>
              </a:rPr>
              <a:t>tahun</a:t>
            </a:r>
            <a:r>
              <a:rPr lang="en-US" sz="1600" b="1" i="1" u="sng" spc="15" dirty="0">
                <a:latin typeface="+mj-lt"/>
                <a:cs typeface="Trebuchet MS"/>
              </a:rPr>
              <a:t> 2021</a:t>
            </a:r>
            <a:r>
              <a:rPr lang="en-US" sz="1600" spc="15" dirty="0">
                <a:latin typeface="+mj-lt"/>
                <a:cs typeface="Trebuchet MS"/>
              </a:rPr>
              <a:t> yang </a:t>
            </a:r>
            <a:r>
              <a:rPr lang="en-US" sz="1600" spc="15" dirty="0" err="1">
                <a:latin typeface="+mj-lt"/>
                <a:cs typeface="Trebuchet MS"/>
              </a:rPr>
              <a:t>telah</a:t>
            </a:r>
            <a:r>
              <a:rPr lang="en-US" sz="1600" spc="15" dirty="0">
                <a:latin typeface="+mj-lt"/>
                <a:cs typeface="Trebuchet MS"/>
              </a:rPr>
              <a:t> </a:t>
            </a:r>
            <a:r>
              <a:rPr lang="en-US" sz="1600" spc="15" dirty="0" err="1">
                <a:latin typeface="+mj-lt"/>
                <a:cs typeface="Trebuchet MS"/>
              </a:rPr>
              <a:t>diaudit</a:t>
            </a:r>
            <a:r>
              <a:rPr lang="en-US" sz="1600" spc="15" dirty="0">
                <a:latin typeface="+mj-lt"/>
                <a:cs typeface="Trebuchet MS"/>
              </a:rPr>
              <a:t> oleh </a:t>
            </a:r>
            <a:r>
              <a:rPr lang="en-US" sz="1600" spc="15" dirty="0" err="1">
                <a:latin typeface="+mj-lt"/>
                <a:cs typeface="Trebuchet MS"/>
              </a:rPr>
              <a:t>Akuntan</a:t>
            </a:r>
            <a:r>
              <a:rPr lang="en-US" sz="1600" spc="15" dirty="0">
                <a:latin typeface="+mj-lt"/>
                <a:cs typeface="Trebuchet MS"/>
              </a:rPr>
              <a:t> Publik </a:t>
            </a:r>
            <a:r>
              <a:rPr lang="en-US" sz="1600" spc="15" dirty="0" err="1">
                <a:latin typeface="+mj-lt"/>
                <a:cs typeface="Trebuchet MS"/>
              </a:rPr>
              <a:t>dengan</a:t>
            </a:r>
            <a:r>
              <a:rPr lang="en-US" sz="1600" spc="15" dirty="0">
                <a:latin typeface="+mj-lt"/>
                <a:cs typeface="Trebuchet MS"/>
              </a:rPr>
              <a:t> </a:t>
            </a:r>
            <a:r>
              <a:rPr lang="en-US" sz="1600" spc="15" dirty="0" err="1">
                <a:latin typeface="+mj-lt"/>
                <a:cs typeface="Trebuchet MS"/>
              </a:rPr>
              <a:t>Opini</a:t>
            </a:r>
            <a:r>
              <a:rPr lang="en-US" sz="1600" spc="15" dirty="0">
                <a:latin typeface="+mj-lt"/>
                <a:cs typeface="Trebuchet MS"/>
              </a:rPr>
              <a:t> </a:t>
            </a:r>
            <a:r>
              <a:rPr lang="en-US" sz="1600" spc="15" dirty="0" err="1">
                <a:latin typeface="+mj-lt"/>
                <a:cs typeface="Trebuchet MS"/>
              </a:rPr>
              <a:t>Wajar</a:t>
            </a:r>
            <a:r>
              <a:rPr lang="en-US" sz="1600" spc="15" dirty="0">
                <a:latin typeface="+mj-lt"/>
                <a:cs typeface="Trebuchet MS"/>
              </a:rPr>
              <a:t>.</a:t>
            </a:r>
          </a:p>
          <a:p>
            <a:pPr marL="469900" marR="116205" lvl="1" algn="just">
              <a:spcBef>
                <a:spcPts val="100"/>
              </a:spcBef>
            </a:pPr>
            <a:endParaRPr lang="en-US" sz="1600" spc="15" dirty="0">
              <a:latin typeface="+mj-lt"/>
              <a:cs typeface="Trebuchet MS"/>
            </a:endParaRPr>
          </a:p>
          <a:p>
            <a:pPr marL="355600" marR="116205" indent="-342900" algn="just">
              <a:lnSpc>
                <a:spcPct val="100000"/>
              </a:lnSpc>
              <a:spcBef>
                <a:spcPts val="100"/>
              </a:spcBef>
              <a:buFont typeface="+mj-lt"/>
              <a:buAutoNum type="alphaUcPeriod"/>
            </a:pPr>
            <a:r>
              <a:rPr lang="en-US" sz="1600" b="1" spc="-30" dirty="0">
                <a:latin typeface="+mj-lt"/>
                <a:cs typeface="Trebuchet MS"/>
              </a:rPr>
              <a:t>PROPOSAL</a:t>
            </a:r>
            <a:r>
              <a:rPr lang="en-US" sz="1600" b="1" spc="-125" dirty="0">
                <a:latin typeface="+mj-lt"/>
                <a:cs typeface="Trebuchet MS"/>
              </a:rPr>
              <a:t> </a:t>
            </a:r>
            <a:r>
              <a:rPr lang="en-US" sz="1600" b="1" spc="-55" dirty="0">
                <a:latin typeface="+mj-lt"/>
                <a:cs typeface="Trebuchet MS"/>
              </a:rPr>
              <a:t>TEKNIS</a:t>
            </a:r>
          </a:p>
          <a:p>
            <a:pPr marL="347663" marR="116205" indent="-334963" algn="just">
              <a:lnSpc>
                <a:spcPct val="100000"/>
              </a:lnSpc>
              <a:spcBef>
                <a:spcPts val="100"/>
              </a:spcBef>
            </a:pPr>
            <a:r>
              <a:rPr lang="en-US" sz="1600" spc="10" dirty="0">
                <a:latin typeface="+mj-lt"/>
                <a:cs typeface="Trebuchet MS"/>
              </a:rPr>
              <a:t>       Proposal </a:t>
            </a:r>
            <a:r>
              <a:rPr lang="en-US" sz="1600" spc="10" dirty="0" err="1">
                <a:latin typeface="+mj-lt"/>
                <a:cs typeface="Trebuchet MS"/>
              </a:rPr>
              <a:t>teknis</a:t>
            </a:r>
            <a:r>
              <a:rPr lang="en-US" sz="1600" spc="10" dirty="0">
                <a:latin typeface="+mj-lt"/>
                <a:cs typeface="Trebuchet MS"/>
              </a:rPr>
              <a:t> yang </a:t>
            </a:r>
            <a:r>
              <a:rPr lang="en-US" sz="1600" spc="10" dirty="0" err="1">
                <a:latin typeface="+mj-lt"/>
                <a:cs typeface="Trebuchet MS"/>
              </a:rPr>
              <a:t>disampaikan</a:t>
            </a:r>
            <a:r>
              <a:rPr lang="en-US" sz="1600" spc="10" dirty="0">
                <a:latin typeface="+mj-lt"/>
                <a:cs typeface="Trebuchet MS"/>
              </a:rPr>
              <a:t> </a:t>
            </a:r>
            <a:r>
              <a:rPr lang="en-US" sz="1600" spc="10" dirty="0" err="1">
                <a:latin typeface="+mj-lt"/>
                <a:cs typeface="Trebuchet MS"/>
              </a:rPr>
              <a:t>sesuai</a:t>
            </a:r>
            <a:r>
              <a:rPr lang="en-US" sz="1600" spc="10" dirty="0">
                <a:latin typeface="+mj-lt"/>
                <a:cs typeface="Trebuchet MS"/>
              </a:rPr>
              <a:t> </a:t>
            </a:r>
            <a:r>
              <a:rPr lang="en-US" sz="1600" spc="10" dirty="0" err="1">
                <a:latin typeface="+mj-lt"/>
                <a:cs typeface="Trebuchet MS"/>
              </a:rPr>
              <a:t>dengan</a:t>
            </a:r>
            <a:r>
              <a:rPr lang="en-US" sz="1600" spc="10" dirty="0">
                <a:latin typeface="+mj-lt"/>
                <a:cs typeface="Trebuchet MS"/>
              </a:rPr>
              <a:t> </a:t>
            </a:r>
            <a:r>
              <a:rPr lang="en-US" sz="1600" spc="10" dirty="0" err="1">
                <a:latin typeface="+mj-lt"/>
                <a:cs typeface="Trebuchet MS"/>
              </a:rPr>
              <a:t>persyaratan</a:t>
            </a:r>
            <a:r>
              <a:rPr lang="en-US" sz="1600" spc="10" dirty="0">
                <a:latin typeface="+mj-lt"/>
                <a:cs typeface="Trebuchet MS"/>
              </a:rPr>
              <a:t> yang </a:t>
            </a:r>
            <a:r>
              <a:rPr lang="en-US" sz="1600" spc="10" dirty="0" err="1">
                <a:latin typeface="+mj-lt"/>
                <a:cs typeface="Trebuchet MS"/>
              </a:rPr>
              <a:t>ada</a:t>
            </a:r>
            <a:r>
              <a:rPr lang="en-US" sz="1600" spc="10" dirty="0">
                <a:latin typeface="+mj-lt"/>
                <a:cs typeface="Trebuchet MS"/>
              </a:rPr>
              <a:t> </a:t>
            </a:r>
            <a:r>
              <a:rPr lang="en-US" sz="1600" spc="10" dirty="0" err="1">
                <a:latin typeface="+mj-lt"/>
                <a:cs typeface="Trebuchet MS"/>
              </a:rPr>
              <a:t>dalam</a:t>
            </a:r>
            <a:r>
              <a:rPr lang="en-US" sz="1600" spc="10" dirty="0">
                <a:latin typeface="+mj-lt"/>
                <a:cs typeface="Trebuchet MS"/>
              </a:rPr>
              <a:t> </a:t>
            </a:r>
            <a:r>
              <a:rPr lang="en-US" sz="1600" spc="10" dirty="0" err="1">
                <a:latin typeface="+mj-lt"/>
                <a:cs typeface="Trebuchet MS"/>
              </a:rPr>
              <a:t>dokumen</a:t>
            </a:r>
            <a:r>
              <a:rPr lang="en-US" sz="1600" spc="10" dirty="0">
                <a:latin typeface="+mj-lt"/>
                <a:cs typeface="Trebuchet MS"/>
              </a:rPr>
              <a:t> TOR/KAK, </a:t>
            </a:r>
            <a:r>
              <a:rPr lang="en-US" sz="1600" spc="10" dirty="0" err="1">
                <a:latin typeface="+mj-lt"/>
                <a:cs typeface="Trebuchet MS"/>
              </a:rPr>
              <a:t>yaitu</a:t>
            </a:r>
            <a:r>
              <a:rPr lang="en-US" sz="1600" spc="10" dirty="0">
                <a:latin typeface="+mj-lt"/>
                <a:cs typeface="Trebuchet MS"/>
              </a:rPr>
              <a:t>:</a:t>
            </a:r>
          </a:p>
          <a:p>
            <a:pPr marL="812800" marR="116205" lvl="1" indent="-342900" algn="just">
              <a:spcBef>
                <a:spcPts val="100"/>
              </a:spcBef>
              <a:buFont typeface="+mj-lt"/>
              <a:buAutoNum type="arabicPeriod"/>
            </a:pPr>
            <a:r>
              <a:rPr lang="en-US" sz="1600" dirty="0" err="1">
                <a:latin typeface="+mj-lt"/>
                <a:cs typeface="Trebuchet MS"/>
              </a:rPr>
              <a:t>Pekerjaan</a:t>
            </a:r>
            <a:r>
              <a:rPr lang="en-US" sz="1600" dirty="0">
                <a:latin typeface="+mj-lt"/>
                <a:cs typeface="Trebuchet MS"/>
              </a:rPr>
              <a:t> dan </a:t>
            </a:r>
            <a:r>
              <a:rPr lang="en-US" sz="1600" dirty="0" err="1">
                <a:latin typeface="+mj-lt"/>
                <a:cs typeface="Trebuchet MS"/>
              </a:rPr>
              <a:t>ruang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lingkup</a:t>
            </a:r>
            <a:r>
              <a:rPr lang="en-US" sz="1600" dirty="0">
                <a:latin typeface="+mj-lt"/>
                <a:cs typeface="Trebuchet MS"/>
              </a:rPr>
              <a:t>, </a:t>
            </a:r>
            <a:r>
              <a:rPr lang="en-US" sz="1600" dirty="0" err="1">
                <a:latin typeface="+mj-lt"/>
                <a:cs typeface="Trebuchet MS"/>
              </a:rPr>
              <a:t>sebagaimana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tertuang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dalam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b="1" i="1" u="sng" dirty="0">
                <a:latin typeface="+mj-lt"/>
                <a:cs typeface="Trebuchet MS"/>
              </a:rPr>
              <a:t>Lampiran B. Term of Reference (TOR)/</a:t>
            </a:r>
            <a:r>
              <a:rPr lang="en-US" sz="1600" b="1" i="1" u="sng" dirty="0" err="1">
                <a:latin typeface="+mj-lt"/>
                <a:cs typeface="Trebuchet MS"/>
              </a:rPr>
              <a:t>Kerangka</a:t>
            </a:r>
            <a:r>
              <a:rPr lang="en-US" sz="1600" b="1" i="1" u="sng" dirty="0">
                <a:latin typeface="+mj-lt"/>
                <a:cs typeface="Trebuchet MS"/>
              </a:rPr>
              <a:t> </a:t>
            </a:r>
            <a:r>
              <a:rPr lang="en-US" sz="1600" b="1" i="1" u="sng" dirty="0" err="1">
                <a:latin typeface="+mj-lt"/>
                <a:cs typeface="Trebuchet MS"/>
              </a:rPr>
              <a:t>Acuan</a:t>
            </a:r>
            <a:r>
              <a:rPr lang="en-US" sz="1600" b="1" i="1" u="sng" dirty="0">
                <a:latin typeface="+mj-lt"/>
                <a:cs typeface="Trebuchet MS"/>
              </a:rPr>
              <a:t> </a:t>
            </a:r>
            <a:r>
              <a:rPr lang="en-US" sz="1600" b="1" i="1" u="sng" dirty="0" err="1">
                <a:latin typeface="+mj-lt"/>
                <a:cs typeface="Trebuchet MS"/>
              </a:rPr>
              <a:t>Kerja</a:t>
            </a:r>
            <a:r>
              <a:rPr lang="en-US" sz="1600" b="1" i="1" u="sng" dirty="0">
                <a:latin typeface="+mj-lt"/>
                <a:cs typeface="Trebuchet MS"/>
              </a:rPr>
              <a:t> (KAK)</a:t>
            </a:r>
            <a:r>
              <a:rPr lang="en-US" sz="1600" dirty="0">
                <a:latin typeface="+mj-lt"/>
                <a:cs typeface="Trebuchet MS"/>
              </a:rPr>
              <a:t> (</a:t>
            </a:r>
            <a:r>
              <a:rPr lang="en-US" sz="1600" dirty="0" err="1">
                <a:latin typeface="+mj-lt"/>
                <a:cs typeface="Trebuchet MS"/>
              </a:rPr>
              <a:t>terlampir</a:t>
            </a:r>
            <a:r>
              <a:rPr lang="en-US" sz="1600" dirty="0">
                <a:latin typeface="+mj-lt"/>
                <a:cs typeface="Trebuchet MS"/>
              </a:rPr>
              <a:t>) pada </a:t>
            </a:r>
            <a:r>
              <a:rPr lang="en-US" sz="1600" dirty="0" err="1">
                <a:latin typeface="+mj-lt"/>
                <a:cs typeface="Trebuchet MS"/>
              </a:rPr>
              <a:t>Dokumen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Pelelangan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ini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bersifat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menggugurkan</a:t>
            </a:r>
            <a:r>
              <a:rPr lang="en-US" sz="1600" dirty="0">
                <a:latin typeface="+mj-lt"/>
                <a:cs typeface="Trebuchet MS"/>
              </a:rPr>
              <a:t> (mandatory).</a:t>
            </a:r>
          </a:p>
          <a:p>
            <a:pPr marL="812800" marR="116205" lvl="1" indent="-342900" algn="just">
              <a:spcBef>
                <a:spcPts val="100"/>
              </a:spcBef>
              <a:buFont typeface="+mj-lt"/>
              <a:buAutoNum type="arabicPeriod"/>
            </a:pPr>
            <a:r>
              <a:rPr lang="en-US" sz="1600" dirty="0" err="1">
                <a:latin typeface="+mj-lt"/>
                <a:cs typeface="Trebuchet MS"/>
              </a:rPr>
              <a:t>Peserta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Pelelangan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wajib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memenuhi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kriteria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penilaian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teknis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sebagaimana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tertuang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dalam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b="1" i="1" u="sng" dirty="0">
                <a:latin typeface="+mj-lt"/>
                <a:cs typeface="Trebuchet MS"/>
              </a:rPr>
              <a:t>Lampiran TOR/KAK.</a:t>
            </a:r>
          </a:p>
          <a:p>
            <a:pPr marL="812800" marR="116205" lvl="1" indent="-342900" algn="just">
              <a:spcBef>
                <a:spcPts val="100"/>
              </a:spcBef>
              <a:buFont typeface="+mj-lt"/>
              <a:buAutoNum type="arabicPeriod"/>
            </a:pPr>
            <a:r>
              <a:rPr lang="en-US" sz="1600" dirty="0">
                <a:latin typeface="+mj-lt"/>
                <a:cs typeface="Trebuchet MS"/>
              </a:rPr>
              <a:t>Data </a:t>
            </a:r>
            <a:r>
              <a:rPr lang="en-US" sz="1600" dirty="0" err="1">
                <a:latin typeface="+mj-lt"/>
                <a:cs typeface="Trebuchet MS"/>
              </a:rPr>
              <a:t>teknis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lainnya</a:t>
            </a:r>
            <a:r>
              <a:rPr lang="en-US" sz="1600" dirty="0">
                <a:latin typeface="+mj-lt"/>
                <a:cs typeface="Trebuchet MS"/>
              </a:rPr>
              <a:t> yang </a:t>
            </a:r>
            <a:r>
              <a:rPr lang="en-US" sz="1600" dirty="0" err="1">
                <a:latin typeface="+mj-lt"/>
                <a:cs typeface="Trebuchet MS"/>
              </a:rPr>
              <a:t>diperlukan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akan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dirty="0" err="1">
                <a:latin typeface="+mj-lt"/>
                <a:cs typeface="Trebuchet MS"/>
              </a:rPr>
              <a:t>disampaikan</a:t>
            </a:r>
            <a:r>
              <a:rPr lang="en-US" sz="1600" dirty="0">
                <a:latin typeface="+mj-lt"/>
                <a:cs typeface="Trebuchet MS"/>
              </a:rPr>
              <a:t> pada </a:t>
            </a:r>
            <a:r>
              <a:rPr lang="en-US" sz="1600" dirty="0" err="1">
                <a:latin typeface="+mj-lt"/>
                <a:cs typeface="Trebuchet MS"/>
              </a:rPr>
              <a:t>saat</a:t>
            </a:r>
            <a:r>
              <a:rPr lang="en-US" sz="1600" dirty="0">
                <a:latin typeface="+mj-lt"/>
                <a:cs typeface="Trebuchet MS"/>
              </a:rPr>
              <a:t> </a:t>
            </a:r>
            <a:r>
              <a:rPr lang="en-US" sz="1600" b="1" i="1" u="sng" dirty="0" err="1">
                <a:latin typeface="+mj-lt"/>
                <a:cs typeface="Trebuchet MS"/>
              </a:rPr>
              <a:t>Rapat</a:t>
            </a:r>
            <a:r>
              <a:rPr lang="en-US" sz="1600" b="1" i="1" u="sng" dirty="0">
                <a:latin typeface="+mj-lt"/>
                <a:cs typeface="Trebuchet MS"/>
              </a:rPr>
              <a:t> </a:t>
            </a:r>
            <a:r>
              <a:rPr lang="en-US" sz="1600" b="1" i="1" u="sng" dirty="0" err="1">
                <a:latin typeface="+mj-lt"/>
                <a:cs typeface="Trebuchet MS"/>
              </a:rPr>
              <a:t>Penjelasan</a:t>
            </a:r>
            <a:r>
              <a:rPr lang="en-US" sz="1600" b="1" i="1" u="sng" dirty="0">
                <a:latin typeface="+mj-lt"/>
                <a:cs typeface="Trebuchet MS"/>
              </a:rPr>
              <a:t> </a:t>
            </a:r>
            <a:r>
              <a:rPr lang="en-US" sz="1600" b="1" i="1" u="sng" dirty="0" err="1">
                <a:latin typeface="+mj-lt"/>
                <a:cs typeface="Trebuchet MS"/>
              </a:rPr>
              <a:t>Pelelangan</a:t>
            </a:r>
            <a:r>
              <a:rPr lang="en-US" sz="1600" b="1" i="1" u="sng" dirty="0">
                <a:latin typeface="+mj-lt"/>
                <a:cs typeface="Trebuchet MS"/>
              </a:rPr>
              <a:t> (</a:t>
            </a:r>
            <a:r>
              <a:rPr lang="en-US" sz="1600" b="1" i="1" u="sng" dirty="0" err="1">
                <a:latin typeface="+mj-lt"/>
                <a:cs typeface="Trebuchet MS"/>
              </a:rPr>
              <a:t>Aanwijzing</a:t>
            </a:r>
            <a:r>
              <a:rPr lang="en-US" sz="1600" b="1" i="1" u="sng" dirty="0">
                <a:latin typeface="+mj-lt"/>
                <a:cs typeface="Trebuchet MS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3473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34194" y="538332"/>
            <a:ext cx="9349275" cy="717226"/>
          </a:xfrm>
        </p:spPr>
        <p:txBody>
          <a:bodyPr>
            <a:normAutofit/>
          </a:bodyPr>
          <a:lstStyle/>
          <a:p>
            <a:r>
              <a:rPr lang="en-US" sz="3000" dirty="0"/>
              <a:t>CARA PENYAMPAIAN DOKUMEN TAHAP 1</a:t>
            </a:r>
            <a:endParaRPr lang="en-US" sz="3000" dirty="0">
              <a:latin typeface="+mn-lt"/>
            </a:endParaRPr>
          </a:p>
        </p:txBody>
      </p:sp>
      <p:sp>
        <p:nvSpPr>
          <p:cNvPr id="6" name="object 21">
            <a:extLst>
              <a:ext uri="{FF2B5EF4-FFF2-40B4-BE49-F238E27FC236}">
                <a16:creationId xmlns:a16="http://schemas.microsoft.com/office/drawing/2014/main" id="{3891FA76-6DED-A11B-633E-F6AAC3F5104D}"/>
              </a:ext>
            </a:extLst>
          </p:cNvPr>
          <p:cNvSpPr txBox="1"/>
          <p:nvPr/>
        </p:nvSpPr>
        <p:spPr>
          <a:xfrm>
            <a:off x="848544" y="1267612"/>
            <a:ext cx="11038656" cy="2514791"/>
          </a:xfrm>
          <a:prstGeom prst="rect">
            <a:avLst/>
          </a:prstGeom>
          <a:noFill/>
        </p:spPr>
        <p:txBody>
          <a:bodyPr vert="horz" wrap="square" lIns="0" tIns="67310" rIns="0" bIns="0" rtlCol="0">
            <a:spAutoFit/>
          </a:bodyPr>
          <a:lstStyle/>
          <a:p>
            <a:pPr marL="355600" lvl="1" indent="-355600" algn="just">
              <a:spcAft>
                <a:spcPts val="600"/>
              </a:spcAft>
              <a:buFont typeface="+mj-lt"/>
              <a:buAutoNum type="arabicPeriod"/>
              <a:tabLst>
                <a:tab pos="658495" algn="l"/>
                <a:tab pos="659130" algn="l"/>
              </a:tabLst>
            </a:pPr>
            <a:r>
              <a:rPr lang="sv-SE" sz="1600" spc="-20" dirty="0">
                <a:latin typeface="+mj-lt"/>
                <a:cs typeface="Trebuchet MS"/>
              </a:rPr>
              <a:t>Mengingat adanya Kebijakan Manajemen PT ANTAM Tbk terkait tindak lanjut dari </a:t>
            </a:r>
            <a:r>
              <a:rPr lang="sv-SE" sz="1600" b="1" i="1" spc="-20" dirty="0">
                <a:latin typeface="+mj-lt"/>
                <a:cs typeface="Trebuchet MS"/>
              </a:rPr>
              <a:t>penetapan pandemi COVID-19</a:t>
            </a:r>
            <a:r>
              <a:rPr lang="sv-SE" sz="1600" spc="-20" dirty="0">
                <a:latin typeface="+mj-lt"/>
                <a:cs typeface="Trebuchet MS"/>
              </a:rPr>
              <a:t>, maka seluruh dokumen Pelelangan hanya dapat dilakukan secara Online melalui media Email dalam bentuk Softcopy File dari scan dokumen hardcopy dan melalui system e-SCM (eproc). Softcopy file menjadi lampiran email maksimal ukuran file 10 MB, apabila ukuran file lebih 10 MB agar mengirimkan tautan media Penyimpanan/Link Drive (misalnya </a:t>
            </a:r>
            <a:r>
              <a:rPr lang="sv-SE" sz="1600" b="1" i="1" spc="-20" dirty="0">
                <a:latin typeface="+mj-lt"/>
                <a:cs typeface="Trebuchet MS"/>
              </a:rPr>
              <a:t>Google Drive atau yang lainnya</a:t>
            </a:r>
            <a:r>
              <a:rPr lang="sv-SE" sz="1600" spc="-20" dirty="0">
                <a:latin typeface="+mj-lt"/>
                <a:cs typeface="Trebuchet MS"/>
              </a:rPr>
              <a:t>) yang dapat diakses dan didownload untuk keperluan pembukaan pelelangan </a:t>
            </a:r>
            <a:r>
              <a:rPr lang="sv-SE" sz="1600" b="1" i="1" spc="-20" dirty="0">
                <a:latin typeface="+mj-lt"/>
                <a:cs typeface="Trebuchet MS"/>
              </a:rPr>
              <a:t>atau dapat juga mengirimkan langsung menggunakan amplop</a:t>
            </a:r>
            <a:r>
              <a:rPr lang="sv-SE" sz="1600" spc="-20" dirty="0">
                <a:latin typeface="+mj-lt"/>
                <a:cs typeface="Trebuchet MS"/>
              </a:rPr>
              <a:t>.</a:t>
            </a:r>
          </a:p>
          <a:p>
            <a:pPr marL="355600" lvl="1" indent="-355600" algn="just">
              <a:spcAft>
                <a:spcPts val="600"/>
              </a:spcAft>
              <a:buFont typeface="+mj-lt"/>
              <a:buAutoNum type="arabicPeriod"/>
              <a:tabLst>
                <a:tab pos="658495" algn="l"/>
                <a:tab pos="659130" algn="l"/>
              </a:tabLst>
            </a:pPr>
            <a:r>
              <a:rPr lang="sv-SE" sz="1600" spc="-20" dirty="0">
                <a:latin typeface="+mj-lt"/>
                <a:cs typeface="Trebuchet MS"/>
              </a:rPr>
              <a:t>Judul file tidak terlalu panjang dan tidak memberikan password sehingga dapat memudahkan untuk proses pembukaan lelang.</a:t>
            </a:r>
          </a:p>
          <a:p>
            <a:pPr marL="355600" lvl="1" indent="-355600" algn="just">
              <a:buFont typeface="+mj-lt"/>
              <a:buAutoNum type="arabicPeriod"/>
              <a:tabLst>
                <a:tab pos="658495" algn="l"/>
                <a:tab pos="659130" algn="l"/>
              </a:tabLst>
            </a:pPr>
            <a:r>
              <a:rPr lang="sv-SE" sz="1600" spc="-20" dirty="0">
                <a:latin typeface="+mj-lt"/>
                <a:cs typeface="Trebuchet MS"/>
              </a:rPr>
              <a:t>Alamat email pengiriman dokumen penawaran Tahap I (Administrasi dan Teknis):</a:t>
            </a:r>
          </a:p>
          <a:p>
            <a:pPr marL="804863" lvl="1" indent="-449263" algn="just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658813" algn="l"/>
              </a:tabLst>
            </a:pPr>
            <a:r>
              <a:rPr lang="sv-SE" sz="1600" spc="-20" dirty="0">
                <a:cs typeface="Trebuchet MS"/>
              </a:rPr>
              <a:t>sekretaristimpengadaan.sultra (</a:t>
            </a:r>
            <a:r>
              <a:rPr lang="sv-SE" sz="1600" spc="-20" dirty="0">
                <a:cs typeface="Trebuchet MS"/>
                <a:hlinkClick r:id="rId2"/>
              </a:rPr>
              <a:t>sekretimscm.sultra@antam.com</a:t>
            </a:r>
            <a:r>
              <a:rPr lang="sv-SE" sz="1600" spc="-20" dirty="0">
                <a:cs typeface="Trebuchet MS"/>
              </a:rPr>
              <a:t>)</a:t>
            </a:r>
          </a:p>
          <a:p>
            <a:pPr marL="355600" lvl="1" indent="-355600" algn="just">
              <a:spcAft>
                <a:spcPts val="600"/>
              </a:spcAft>
              <a:buFont typeface="+mj-lt"/>
              <a:buAutoNum type="arabicPeriod" startAt="4"/>
            </a:pPr>
            <a:r>
              <a:rPr lang="sv-SE" sz="1600" spc="-20" dirty="0">
                <a:latin typeface="+mj-lt"/>
                <a:cs typeface="Trebuchet MS"/>
              </a:rPr>
              <a:t>Pembukaaan Dokumen Tahap I dilakukan pada tanggal </a:t>
            </a:r>
            <a:r>
              <a:rPr lang="sv-SE" sz="1600" b="1" i="1" spc="-20" dirty="0">
                <a:latin typeface="+mj-lt"/>
                <a:cs typeface="Trebuchet MS"/>
              </a:rPr>
              <a:t>21 Februari 2023 pukul 14.00 WITA</a:t>
            </a:r>
            <a:r>
              <a:rPr lang="sv-SE" sz="1600" spc="-20" dirty="0">
                <a:latin typeface="+mj-lt"/>
                <a:cs typeface="Trebuchet M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704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02433" y="647515"/>
            <a:ext cx="9349275" cy="60804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KETENTUAN UMUM LAINNYA</a:t>
            </a:r>
            <a:endParaRPr lang="en-US" sz="3000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1BDD20-DFA5-B29C-B3B7-BACAE8F5BD7D}"/>
              </a:ext>
            </a:extLst>
          </p:cNvPr>
          <p:cNvSpPr txBox="1"/>
          <p:nvPr/>
        </p:nvSpPr>
        <p:spPr>
          <a:xfrm>
            <a:off x="318448" y="1528515"/>
            <a:ext cx="11609695" cy="3057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>
              <a:spcAft>
                <a:spcPts val="400"/>
              </a:spcAft>
              <a:buFont typeface="+mj-lt"/>
              <a:buAutoNum type="arabicPeriod"/>
              <a:tabLst>
                <a:tab pos="658495" algn="l"/>
                <a:tab pos="659130" algn="l"/>
              </a:tabLst>
            </a:pPr>
            <a:r>
              <a:rPr lang="sv-SE" sz="1600" b="1" i="1" spc="-20" dirty="0">
                <a:latin typeface="+mj-lt"/>
                <a:cs typeface="Trebuchet MS"/>
              </a:rPr>
              <a:t>Apabila ada oknum yang tidak bertanggung jawab</a:t>
            </a:r>
            <a:r>
              <a:rPr lang="sv-SE" sz="1600" spc="-20" dirty="0">
                <a:latin typeface="+mj-lt"/>
                <a:cs typeface="Trebuchet MS"/>
              </a:rPr>
              <a:t> mengatasnamakan Pejabat PT Antam Tbk, terkait proses pengadaan mohon untuk diabaikan dan segera diinformasikan ke </a:t>
            </a:r>
            <a:r>
              <a:rPr lang="sv-SE" sz="1600" b="1" i="1" spc="-20" dirty="0">
                <a:latin typeface="+mj-lt"/>
                <a:cs typeface="Trebuchet MS"/>
              </a:rPr>
              <a:t>PT Antam Tbk KP/Unit.</a:t>
            </a:r>
          </a:p>
          <a:p>
            <a:pPr marL="342900" lvl="1" indent="-342900" algn="just">
              <a:spcAft>
                <a:spcPts val="400"/>
              </a:spcAft>
              <a:buFont typeface="+mj-lt"/>
              <a:buAutoNum type="arabicPeriod"/>
              <a:tabLst>
                <a:tab pos="658495" algn="l"/>
                <a:tab pos="659130" algn="l"/>
              </a:tabLst>
            </a:pPr>
            <a:r>
              <a:rPr lang="sv-SE" sz="1600" spc="-20" dirty="0">
                <a:latin typeface="+mj-lt"/>
                <a:cs typeface="Trebuchet MS"/>
              </a:rPr>
              <a:t>Untuk Mitra Kerja yang diundang dan tidak mengirimkan surat penawaran baik Tahap I dan II, wajib melampirkan surat keterangan terkait tidak mengirimkan surat penawaran, apabila tidak melampirkan maka untuk pengadaan Lelang ulang tidak akan diikut sertakan lagi (diundang) dan kami anggap mengundurkan diri.</a:t>
            </a:r>
          </a:p>
          <a:p>
            <a:pPr marL="342900" lvl="1" indent="-342900" algn="just">
              <a:spcAft>
                <a:spcPts val="400"/>
              </a:spcAft>
              <a:buFont typeface="+mj-lt"/>
              <a:buAutoNum type="arabicPeriod"/>
              <a:tabLst>
                <a:tab pos="658495" algn="l"/>
                <a:tab pos="659130" algn="l"/>
              </a:tabLst>
            </a:pPr>
            <a:r>
              <a:rPr lang="sv-SE" sz="1600" spc="-20" dirty="0">
                <a:latin typeface="+mj-lt"/>
                <a:cs typeface="Trebuchet MS"/>
              </a:rPr>
              <a:t>Pastikan penawaran by eproc (status bidder) sudah </a:t>
            </a:r>
            <a:r>
              <a:rPr lang="sv-SE" sz="1600" b="1" i="1" spc="-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D6EEEE"/>
                </a:highlight>
                <a:latin typeface="+mj-lt"/>
                <a:cs typeface="Trebuchet MS"/>
              </a:rPr>
              <a:t>Edit/Resubmit technical quotation</a:t>
            </a:r>
            <a:r>
              <a:rPr lang="sv-SE" sz="1600" spc="-20" dirty="0">
                <a:latin typeface="+mj-lt"/>
                <a:cs typeface="Trebuchet MS"/>
              </a:rPr>
              <a:t>, yang berarti pengisian by system E-proc sudah final/ completed </a:t>
            </a:r>
            <a:r>
              <a:rPr lang="sv-SE" sz="1600" b="1" i="1" spc="-20" dirty="0">
                <a:latin typeface="+mj-lt"/>
                <a:cs typeface="Trebuchet MS"/>
              </a:rPr>
              <a:t>(Tahap I)</a:t>
            </a:r>
          </a:p>
          <a:p>
            <a:pPr marL="342900" lvl="1" indent="-342900" algn="just">
              <a:spcAft>
                <a:spcPts val="400"/>
              </a:spcAft>
              <a:buFont typeface="+mj-lt"/>
              <a:buAutoNum type="arabicPeriod"/>
              <a:tabLst>
                <a:tab pos="658495" algn="l"/>
                <a:tab pos="659130" algn="l"/>
              </a:tabLst>
            </a:pPr>
            <a:r>
              <a:rPr lang="sv-SE" sz="1600" spc="-20" dirty="0">
                <a:cs typeface="Trebuchet MS"/>
              </a:rPr>
              <a:t>Komunikasi dan pertanyaan terkait pelelangan dapat disampaikan paling lambat hingga </a:t>
            </a:r>
            <a:r>
              <a:rPr lang="sv-SE" sz="1600" b="1" i="1" spc="-20" dirty="0">
                <a:cs typeface="Trebuchet MS"/>
              </a:rPr>
              <a:t>Pukul 15.00 WITA </a:t>
            </a:r>
            <a:r>
              <a:rPr lang="sv-SE" sz="1600" spc="-20" dirty="0">
                <a:cs typeface="Trebuchet MS"/>
              </a:rPr>
              <a:t>melalui email kepada: Imron Pratama (</a:t>
            </a:r>
            <a:r>
              <a:rPr lang="sv-SE" sz="1600" spc="-20" dirty="0">
                <a:cs typeface="Trebuchet MS"/>
                <a:hlinkClick r:id="rId2"/>
              </a:rPr>
              <a:t>imron.pratama@antam.com</a:t>
            </a:r>
            <a:r>
              <a:rPr lang="sv-SE" sz="1600" spc="-20" dirty="0">
                <a:cs typeface="Trebuchet MS"/>
              </a:rPr>
              <a:t>); </a:t>
            </a:r>
            <a:r>
              <a:rPr lang="pl-PL" sz="1600" spc="-20" dirty="0">
                <a:cs typeface="Trebuchet MS"/>
              </a:rPr>
              <a:t>Widya Arianty Gavoer </a:t>
            </a:r>
            <a:r>
              <a:rPr lang="en-US" sz="1600" spc="-20" dirty="0">
                <a:cs typeface="Trebuchet MS"/>
              </a:rPr>
              <a:t>(</a:t>
            </a:r>
            <a:r>
              <a:rPr lang="pl-PL" sz="1600" spc="-20" dirty="0">
                <a:cs typeface="Trebuchet MS"/>
                <a:hlinkClick r:id="rId3"/>
              </a:rPr>
              <a:t>widya.arianty@antam.com</a:t>
            </a:r>
            <a:r>
              <a:rPr lang="en-US" sz="1600" spc="-20" dirty="0">
                <a:cs typeface="Trebuchet MS"/>
              </a:rPr>
              <a:t>)</a:t>
            </a:r>
            <a:endParaRPr lang="sv-SE" sz="1600" spc="-20" dirty="0">
              <a:cs typeface="Trebuchet MS"/>
            </a:endParaRPr>
          </a:p>
          <a:p>
            <a:pPr marL="0" lvl="1" indent="355600" algn="just">
              <a:spcAft>
                <a:spcPts val="400"/>
              </a:spcAft>
              <a:tabLst>
                <a:tab pos="658495" algn="l"/>
                <a:tab pos="659130" algn="l"/>
              </a:tabLst>
            </a:pPr>
            <a:r>
              <a:rPr lang="sv-SE" sz="1600" spc="-20" dirty="0">
                <a:latin typeface="+mj-lt"/>
                <a:cs typeface="Trebuchet MS"/>
              </a:rPr>
              <a:t>Cc : </a:t>
            </a:r>
            <a:r>
              <a:rPr lang="pt-BR" sz="1600" spc="-20" dirty="0">
                <a:latin typeface="+mj-lt"/>
                <a:cs typeface="Trebuchet MS"/>
              </a:rPr>
              <a:t>Fajar Adi Prabowo (</a:t>
            </a:r>
            <a:r>
              <a:rPr lang="pt-BR" sz="1600" spc="-20" dirty="0">
                <a:latin typeface="+mj-lt"/>
                <a:cs typeface="Trebuchet MS"/>
                <a:hlinkClick r:id="rId4"/>
              </a:rPr>
              <a:t>fajaradi.prabowo@antam.com</a:t>
            </a:r>
            <a:r>
              <a:rPr lang="pt-BR" sz="1600" spc="-20" dirty="0">
                <a:latin typeface="+mj-lt"/>
                <a:cs typeface="Trebuchet MS"/>
              </a:rPr>
              <a:t>)</a:t>
            </a:r>
          </a:p>
          <a:p>
            <a:pPr marL="342900" lvl="1" indent="-342900" algn="just">
              <a:spcAft>
                <a:spcPts val="400"/>
              </a:spcAft>
              <a:buFont typeface="+mj-lt"/>
              <a:buAutoNum type="arabicPeriod" startAt="5"/>
              <a:tabLst>
                <a:tab pos="658495" algn="l"/>
                <a:tab pos="659130" algn="l"/>
              </a:tabLst>
            </a:pPr>
            <a:r>
              <a:rPr lang="sv-SE" sz="1600" spc="-20" dirty="0">
                <a:latin typeface="+mj-lt"/>
                <a:cs typeface="Trebuchet MS"/>
              </a:rPr>
              <a:t>Daftar pertanyaan beserta jawaban akan kami sampaikan kembali kepada seluruh peserta setelah batas waktu pertanyaan telah ditutup.</a:t>
            </a:r>
          </a:p>
        </p:txBody>
      </p:sp>
    </p:spTree>
    <p:extLst>
      <p:ext uri="{BB962C8B-B14F-4D97-AF65-F5344CB8AC3E}">
        <p14:creationId xmlns:p14="http://schemas.microsoft.com/office/powerpoint/2010/main" val="3523969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273206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7631</TotalTime>
  <Words>884</Words>
  <Application>Microsoft Office PowerPoint</Application>
  <PresentationFormat>Widescreen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Myriad Pro</vt:lpstr>
      <vt:lpstr>Trebuchet MS</vt:lpstr>
      <vt:lpstr>Wingdings</vt:lpstr>
      <vt:lpstr>Office Theme</vt:lpstr>
      <vt:lpstr>PENJELASAN LELANG TAHAP I</vt:lpstr>
      <vt:lpstr>Proses Pengadaan</vt:lpstr>
      <vt:lpstr>PROSES PENGADAAN LELANG TAHAP I</vt:lpstr>
      <vt:lpstr>PENJELASAN PROSES PELELANGAN</vt:lpstr>
      <vt:lpstr>PENJELASAN TAHAP I (Administrasi dan Teknis)</vt:lpstr>
      <vt:lpstr>CARA PENYAMPAIAN DOKUMEN TAHAP 1</vt:lpstr>
      <vt:lpstr>KETENTUAN UMUM LAINNYA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Wawan</dc:creator>
  <cp:lastModifiedBy>Imron Pratama</cp:lastModifiedBy>
  <cp:revision>225</cp:revision>
  <dcterms:created xsi:type="dcterms:W3CDTF">2019-12-09T03:53:53Z</dcterms:created>
  <dcterms:modified xsi:type="dcterms:W3CDTF">2023-02-13T06:04:10Z</dcterms:modified>
</cp:coreProperties>
</file>